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7772400" cy="100584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15" autoAdjust="0"/>
  </p:normalViewPr>
  <p:slideViewPr>
    <p:cSldViewPr>
      <p:cViewPr varScale="1">
        <p:scale>
          <a:sx n="76" d="100"/>
          <a:sy n="76" d="100"/>
        </p:scale>
        <p:origin x="2944"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045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lIns="83750" tIns="41875" rIns="83750" bIns="41875">
            <a:normAutofit fontScale="25000" lnSpcReduction="20000"/>
          </a:bodyPr>
          <a:lstStyle/>
          <a:p>
            <a:endParaRPr dirty="0"/>
          </a:p>
        </p:txBody>
      </p:sp>
    </p:spTree>
    <p:extLst>
      <p:ext uri="{BB962C8B-B14F-4D97-AF65-F5344CB8AC3E}">
        <p14:creationId xmlns:p14="http://schemas.microsoft.com/office/powerpoint/2010/main" val="4023486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79"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5"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553836" y="228600"/>
            <a:ext cx="1990089" cy="3025775"/>
          </a:xfrm>
          <a:custGeom>
            <a:avLst/>
            <a:gdLst/>
            <a:ahLst/>
            <a:cxnLst/>
            <a:rect l="l" t="t" r="r" b="b"/>
            <a:pathLst>
              <a:path w="1990090" h="3025775">
                <a:moveTo>
                  <a:pt x="0" y="3025648"/>
                </a:moveTo>
                <a:lnTo>
                  <a:pt x="1989963" y="3025648"/>
                </a:lnTo>
                <a:lnTo>
                  <a:pt x="1989963" y="0"/>
                </a:lnTo>
                <a:lnTo>
                  <a:pt x="0" y="0"/>
                </a:lnTo>
                <a:lnTo>
                  <a:pt x="0" y="3025648"/>
                </a:lnTo>
                <a:close/>
              </a:path>
            </a:pathLst>
          </a:custGeom>
          <a:solidFill>
            <a:srgbClr val="568575"/>
          </a:solidFill>
        </p:spPr>
        <p:txBody>
          <a:bodyPr wrap="square" lIns="0" tIns="0" rIns="0" bIns="0" rtlCol="0"/>
          <a:lstStyle/>
          <a:p>
            <a:endParaRPr dirty="0"/>
          </a:p>
        </p:txBody>
      </p:sp>
      <p:sp>
        <p:nvSpPr>
          <p:cNvPr id="17" name="bk object 17"/>
          <p:cNvSpPr/>
          <p:nvPr/>
        </p:nvSpPr>
        <p:spPr>
          <a:xfrm>
            <a:off x="5553836" y="228600"/>
            <a:ext cx="1990089" cy="3025775"/>
          </a:xfrm>
          <a:custGeom>
            <a:avLst/>
            <a:gdLst/>
            <a:ahLst/>
            <a:cxnLst/>
            <a:rect l="l" t="t" r="r" b="b"/>
            <a:pathLst>
              <a:path w="1990090" h="3025775">
                <a:moveTo>
                  <a:pt x="0" y="3025648"/>
                </a:moveTo>
                <a:lnTo>
                  <a:pt x="1989963" y="3025648"/>
                </a:lnTo>
                <a:lnTo>
                  <a:pt x="1989963" y="0"/>
                </a:lnTo>
                <a:lnTo>
                  <a:pt x="0" y="0"/>
                </a:lnTo>
                <a:lnTo>
                  <a:pt x="0" y="3025648"/>
                </a:lnTo>
                <a:close/>
              </a:path>
            </a:pathLst>
          </a:custGeom>
          <a:ln w="19050">
            <a:solidFill>
              <a:srgbClr val="241735"/>
            </a:solidFill>
          </a:ln>
        </p:spPr>
        <p:txBody>
          <a:bodyPr wrap="square" lIns="0" tIns="0" rIns="0" bIns="0" rtlCol="0"/>
          <a:lstStyle/>
          <a:p>
            <a:endParaRPr dirty="0"/>
          </a:p>
        </p:txBody>
      </p:sp>
      <p:sp>
        <p:nvSpPr>
          <p:cNvPr id="18" name="bk object 18"/>
          <p:cNvSpPr/>
          <p:nvPr/>
        </p:nvSpPr>
        <p:spPr>
          <a:xfrm>
            <a:off x="2903308" y="228600"/>
            <a:ext cx="1636395" cy="3025775"/>
          </a:xfrm>
          <a:custGeom>
            <a:avLst/>
            <a:gdLst/>
            <a:ahLst/>
            <a:cxnLst/>
            <a:rect l="l" t="t" r="r" b="b"/>
            <a:pathLst>
              <a:path w="1636395" h="3025775">
                <a:moveTo>
                  <a:pt x="0" y="3025648"/>
                </a:moveTo>
                <a:lnTo>
                  <a:pt x="1635798" y="3025648"/>
                </a:lnTo>
                <a:lnTo>
                  <a:pt x="1635798" y="0"/>
                </a:lnTo>
                <a:lnTo>
                  <a:pt x="0" y="0"/>
                </a:lnTo>
                <a:lnTo>
                  <a:pt x="0" y="3025648"/>
                </a:lnTo>
                <a:close/>
              </a:path>
            </a:pathLst>
          </a:custGeom>
          <a:solidFill>
            <a:srgbClr val="568575"/>
          </a:solidFill>
        </p:spPr>
        <p:txBody>
          <a:bodyPr wrap="square" lIns="0" tIns="0" rIns="0" bIns="0" rtlCol="0"/>
          <a:lstStyle/>
          <a:p>
            <a:endParaRPr dirty="0"/>
          </a:p>
        </p:txBody>
      </p:sp>
      <p:sp>
        <p:nvSpPr>
          <p:cNvPr id="19" name="bk object 19"/>
          <p:cNvSpPr/>
          <p:nvPr/>
        </p:nvSpPr>
        <p:spPr>
          <a:xfrm>
            <a:off x="1558416" y="228600"/>
            <a:ext cx="1205865" cy="3025775"/>
          </a:xfrm>
          <a:custGeom>
            <a:avLst/>
            <a:gdLst/>
            <a:ahLst/>
            <a:cxnLst/>
            <a:rect l="l" t="t" r="r" b="b"/>
            <a:pathLst>
              <a:path w="1205864" h="3025775">
                <a:moveTo>
                  <a:pt x="0" y="3025648"/>
                </a:moveTo>
                <a:lnTo>
                  <a:pt x="1205357" y="3025648"/>
                </a:lnTo>
                <a:lnTo>
                  <a:pt x="1205357" y="0"/>
                </a:lnTo>
                <a:lnTo>
                  <a:pt x="0" y="0"/>
                </a:lnTo>
                <a:lnTo>
                  <a:pt x="0" y="3025648"/>
                </a:lnTo>
                <a:close/>
              </a:path>
            </a:pathLst>
          </a:custGeom>
          <a:solidFill>
            <a:srgbClr val="568575"/>
          </a:solidFill>
        </p:spPr>
        <p:txBody>
          <a:bodyPr wrap="square" lIns="0" tIns="0" rIns="0" bIns="0" rtlCol="0"/>
          <a:lstStyle/>
          <a:p>
            <a:endParaRPr dirty="0"/>
          </a:p>
        </p:txBody>
      </p:sp>
      <p:sp>
        <p:nvSpPr>
          <p:cNvPr id="20" name="bk object 20"/>
          <p:cNvSpPr/>
          <p:nvPr/>
        </p:nvSpPr>
        <p:spPr>
          <a:xfrm>
            <a:off x="1558416" y="228600"/>
            <a:ext cx="2980690" cy="3025775"/>
          </a:xfrm>
          <a:custGeom>
            <a:avLst/>
            <a:gdLst/>
            <a:ahLst/>
            <a:cxnLst/>
            <a:rect l="l" t="t" r="r" b="b"/>
            <a:pathLst>
              <a:path w="2980690" h="3025775">
                <a:moveTo>
                  <a:pt x="0" y="3025648"/>
                </a:moveTo>
                <a:lnTo>
                  <a:pt x="2980690" y="3025648"/>
                </a:lnTo>
                <a:lnTo>
                  <a:pt x="2980690" y="0"/>
                </a:lnTo>
                <a:lnTo>
                  <a:pt x="0" y="0"/>
                </a:lnTo>
                <a:lnTo>
                  <a:pt x="0" y="3025648"/>
                </a:lnTo>
                <a:close/>
              </a:path>
            </a:pathLst>
          </a:custGeom>
          <a:ln w="19050">
            <a:solidFill>
              <a:srgbClr val="241735"/>
            </a:solidFill>
          </a:ln>
        </p:spPr>
        <p:txBody>
          <a:bodyPr wrap="square" lIns="0" tIns="0" rIns="0" bIns="0" rtlCol="0"/>
          <a:lstStyle/>
          <a:p>
            <a:endParaRPr dirty="0"/>
          </a:p>
        </p:txBody>
      </p:sp>
      <p:sp>
        <p:nvSpPr>
          <p:cNvPr id="21" name="bk object 21"/>
          <p:cNvSpPr/>
          <p:nvPr/>
        </p:nvSpPr>
        <p:spPr>
          <a:xfrm>
            <a:off x="228600" y="228600"/>
            <a:ext cx="1334770" cy="3025775"/>
          </a:xfrm>
          <a:custGeom>
            <a:avLst/>
            <a:gdLst/>
            <a:ahLst/>
            <a:cxnLst/>
            <a:rect l="l" t="t" r="r" b="b"/>
            <a:pathLst>
              <a:path w="1334770" h="3025775">
                <a:moveTo>
                  <a:pt x="0" y="3025648"/>
                </a:moveTo>
                <a:lnTo>
                  <a:pt x="1334770" y="3025648"/>
                </a:lnTo>
                <a:lnTo>
                  <a:pt x="1334770" y="0"/>
                </a:lnTo>
                <a:lnTo>
                  <a:pt x="0" y="0"/>
                </a:lnTo>
                <a:lnTo>
                  <a:pt x="0" y="3025648"/>
                </a:lnTo>
                <a:close/>
              </a:path>
            </a:pathLst>
          </a:custGeom>
          <a:solidFill>
            <a:srgbClr val="568575"/>
          </a:solidFill>
        </p:spPr>
        <p:txBody>
          <a:bodyPr wrap="square" lIns="0" tIns="0" rIns="0" bIns="0" rtlCol="0"/>
          <a:lstStyle/>
          <a:p>
            <a:endParaRPr dirty="0"/>
          </a:p>
        </p:txBody>
      </p:sp>
      <p:sp>
        <p:nvSpPr>
          <p:cNvPr id="22" name="bk object 22"/>
          <p:cNvSpPr/>
          <p:nvPr/>
        </p:nvSpPr>
        <p:spPr>
          <a:xfrm>
            <a:off x="228600" y="228600"/>
            <a:ext cx="1334770" cy="3025775"/>
          </a:xfrm>
          <a:custGeom>
            <a:avLst/>
            <a:gdLst/>
            <a:ahLst/>
            <a:cxnLst/>
            <a:rect l="l" t="t" r="r" b="b"/>
            <a:pathLst>
              <a:path w="1334770" h="3025775">
                <a:moveTo>
                  <a:pt x="0" y="3025648"/>
                </a:moveTo>
                <a:lnTo>
                  <a:pt x="1334770" y="3025648"/>
                </a:lnTo>
                <a:lnTo>
                  <a:pt x="1334770" y="0"/>
                </a:lnTo>
                <a:lnTo>
                  <a:pt x="0" y="0"/>
                </a:lnTo>
                <a:lnTo>
                  <a:pt x="0" y="3025648"/>
                </a:lnTo>
                <a:close/>
              </a:path>
            </a:pathLst>
          </a:custGeom>
          <a:ln w="19050">
            <a:solidFill>
              <a:srgbClr val="241735"/>
            </a:solidFill>
          </a:ln>
        </p:spPr>
        <p:txBody>
          <a:bodyPr wrap="square" lIns="0" tIns="0" rIns="0" bIns="0" rtlCol="0"/>
          <a:lstStyle/>
          <a:p>
            <a:endParaRPr dirty="0"/>
          </a:p>
        </p:txBody>
      </p:sp>
      <p:sp>
        <p:nvSpPr>
          <p:cNvPr id="23" name="bk object 23"/>
          <p:cNvSpPr/>
          <p:nvPr/>
        </p:nvSpPr>
        <p:spPr>
          <a:xfrm>
            <a:off x="5756910" y="228600"/>
            <a:ext cx="0" cy="1312545"/>
          </a:xfrm>
          <a:custGeom>
            <a:avLst/>
            <a:gdLst/>
            <a:ahLst/>
            <a:cxnLst/>
            <a:rect l="l" t="t" r="r" b="b"/>
            <a:pathLst>
              <a:path h="1312545">
                <a:moveTo>
                  <a:pt x="0" y="0"/>
                </a:moveTo>
                <a:lnTo>
                  <a:pt x="0" y="1312036"/>
                </a:lnTo>
              </a:path>
            </a:pathLst>
          </a:custGeom>
          <a:ln w="12700">
            <a:solidFill>
              <a:srgbClr val="241735"/>
            </a:solidFill>
          </a:ln>
        </p:spPr>
        <p:txBody>
          <a:bodyPr wrap="square" lIns="0" tIns="0" rIns="0" bIns="0" rtlCol="0"/>
          <a:lstStyle/>
          <a:p>
            <a:endParaRPr dirty="0"/>
          </a:p>
        </p:txBody>
      </p:sp>
      <p:sp>
        <p:nvSpPr>
          <p:cNvPr id="24" name="bk object 24"/>
          <p:cNvSpPr/>
          <p:nvPr/>
        </p:nvSpPr>
        <p:spPr>
          <a:xfrm>
            <a:off x="5756910" y="3062223"/>
            <a:ext cx="0" cy="192405"/>
          </a:xfrm>
          <a:custGeom>
            <a:avLst/>
            <a:gdLst/>
            <a:ahLst/>
            <a:cxnLst/>
            <a:rect l="l" t="t" r="r" b="b"/>
            <a:pathLst>
              <a:path h="192404">
                <a:moveTo>
                  <a:pt x="0" y="0"/>
                </a:moveTo>
                <a:lnTo>
                  <a:pt x="0" y="192024"/>
                </a:lnTo>
              </a:path>
            </a:pathLst>
          </a:custGeom>
          <a:ln w="12700">
            <a:solidFill>
              <a:srgbClr val="241735"/>
            </a:solidFill>
          </a:ln>
        </p:spPr>
        <p:txBody>
          <a:bodyPr wrap="square" lIns="0" tIns="0" rIns="0" bIns="0" rtlCol="0"/>
          <a:lstStyle/>
          <a:p>
            <a:endParaRPr dirty="0"/>
          </a:p>
        </p:txBody>
      </p:sp>
      <p:sp>
        <p:nvSpPr>
          <p:cNvPr id="25" name="bk object 25"/>
          <p:cNvSpPr/>
          <p:nvPr/>
        </p:nvSpPr>
        <p:spPr>
          <a:xfrm>
            <a:off x="4320158"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26" name="bk object 26"/>
          <p:cNvSpPr/>
          <p:nvPr/>
        </p:nvSpPr>
        <p:spPr>
          <a:xfrm>
            <a:off x="4320158"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27" name="bk object 27"/>
          <p:cNvSpPr/>
          <p:nvPr/>
        </p:nvSpPr>
        <p:spPr>
          <a:xfrm>
            <a:off x="3729989"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28" name="bk object 28"/>
          <p:cNvSpPr/>
          <p:nvPr/>
        </p:nvSpPr>
        <p:spPr>
          <a:xfrm>
            <a:off x="3729989"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29" name="bk object 29"/>
          <p:cNvSpPr/>
          <p:nvPr/>
        </p:nvSpPr>
        <p:spPr>
          <a:xfrm>
            <a:off x="2763773" y="228600"/>
            <a:ext cx="139700" cy="3025775"/>
          </a:xfrm>
          <a:custGeom>
            <a:avLst/>
            <a:gdLst/>
            <a:ahLst/>
            <a:cxnLst/>
            <a:rect l="l" t="t" r="r" b="b"/>
            <a:pathLst>
              <a:path w="139700" h="3025775">
                <a:moveTo>
                  <a:pt x="0" y="3025648"/>
                </a:moveTo>
                <a:lnTo>
                  <a:pt x="139534" y="3025648"/>
                </a:lnTo>
                <a:lnTo>
                  <a:pt x="139534" y="0"/>
                </a:lnTo>
                <a:lnTo>
                  <a:pt x="0" y="0"/>
                </a:lnTo>
                <a:lnTo>
                  <a:pt x="0" y="3025648"/>
                </a:lnTo>
                <a:close/>
              </a:path>
            </a:pathLst>
          </a:custGeom>
          <a:solidFill>
            <a:srgbClr val="568575"/>
          </a:solidFill>
        </p:spPr>
        <p:txBody>
          <a:bodyPr wrap="square" lIns="0" tIns="0" rIns="0" bIns="0" rtlCol="0"/>
          <a:lstStyle/>
          <a:p>
            <a:endParaRPr dirty="0"/>
          </a:p>
        </p:txBody>
      </p:sp>
      <p:sp>
        <p:nvSpPr>
          <p:cNvPr id="30" name="bk object 30"/>
          <p:cNvSpPr/>
          <p:nvPr/>
        </p:nvSpPr>
        <p:spPr>
          <a:xfrm>
            <a:off x="2763773" y="228600"/>
            <a:ext cx="139700" cy="3025775"/>
          </a:xfrm>
          <a:custGeom>
            <a:avLst/>
            <a:gdLst/>
            <a:ahLst/>
            <a:cxnLst/>
            <a:rect l="l" t="t" r="r" b="b"/>
            <a:pathLst>
              <a:path w="139700" h="3025775">
                <a:moveTo>
                  <a:pt x="0" y="3025648"/>
                </a:moveTo>
                <a:lnTo>
                  <a:pt x="139534" y="3025648"/>
                </a:lnTo>
                <a:lnTo>
                  <a:pt x="139534" y="0"/>
                </a:lnTo>
                <a:lnTo>
                  <a:pt x="0" y="0"/>
                </a:lnTo>
                <a:lnTo>
                  <a:pt x="0" y="3025648"/>
                </a:lnTo>
                <a:close/>
              </a:path>
            </a:pathLst>
          </a:custGeom>
          <a:ln w="19050">
            <a:solidFill>
              <a:srgbClr val="241735"/>
            </a:solidFill>
          </a:ln>
        </p:spPr>
        <p:txBody>
          <a:bodyPr wrap="square" lIns="0" tIns="0" rIns="0" bIns="0" rtlCol="0"/>
          <a:lstStyle/>
          <a:p>
            <a:endParaRPr dirty="0"/>
          </a:p>
        </p:txBody>
      </p:sp>
      <p:sp>
        <p:nvSpPr>
          <p:cNvPr id="31" name="bk object 31"/>
          <p:cNvSpPr/>
          <p:nvPr/>
        </p:nvSpPr>
        <p:spPr>
          <a:xfrm>
            <a:off x="2861055" y="228600"/>
            <a:ext cx="0" cy="3025775"/>
          </a:xfrm>
          <a:custGeom>
            <a:avLst/>
            <a:gdLst/>
            <a:ahLst/>
            <a:cxnLst/>
            <a:rect l="l" t="t" r="r" b="b"/>
            <a:pathLst>
              <a:path h="3025775">
                <a:moveTo>
                  <a:pt x="0" y="0"/>
                </a:moveTo>
                <a:lnTo>
                  <a:pt x="0" y="3025648"/>
                </a:lnTo>
              </a:path>
            </a:pathLst>
          </a:custGeom>
          <a:ln w="12700">
            <a:solidFill>
              <a:srgbClr val="241735"/>
            </a:solidFill>
          </a:ln>
        </p:spPr>
        <p:txBody>
          <a:bodyPr wrap="square" lIns="0" tIns="0" rIns="0" bIns="0" rtlCol="0"/>
          <a:lstStyle/>
          <a:p>
            <a:endParaRPr dirty="0"/>
          </a:p>
        </p:txBody>
      </p:sp>
      <p:sp>
        <p:nvSpPr>
          <p:cNvPr id="32" name="bk object 32"/>
          <p:cNvSpPr/>
          <p:nvPr/>
        </p:nvSpPr>
        <p:spPr>
          <a:xfrm>
            <a:off x="2725801" y="228600"/>
            <a:ext cx="0" cy="3025775"/>
          </a:xfrm>
          <a:custGeom>
            <a:avLst/>
            <a:gdLst/>
            <a:ahLst/>
            <a:cxnLst/>
            <a:rect l="l" t="t" r="r" b="b"/>
            <a:pathLst>
              <a:path h="3025775">
                <a:moveTo>
                  <a:pt x="0" y="0"/>
                </a:moveTo>
                <a:lnTo>
                  <a:pt x="0" y="3025648"/>
                </a:lnTo>
              </a:path>
            </a:pathLst>
          </a:custGeom>
          <a:ln w="3175">
            <a:solidFill>
              <a:srgbClr val="241735"/>
            </a:solidFill>
          </a:ln>
        </p:spPr>
        <p:txBody>
          <a:bodyPr wrap="square" lIns="0" tIns="0" rIns="0" bIns="0" rtlCol="0"/>
          <a:lstStyle/>
          <a:p>
            <a:endParaRPr dirty="0"/>
          </a:p>
        </p:txBody>
      </p:sp>
      <p:sp>
        <p:nvSpPr>
          <p:cNvPr id="33" name="bk object 33"/>
          <p:cNvSpPr/>
          <p:nvPr/>
        </p:nvSpPr>
        <p:spPr>
          <a:xfrm>
            <a:off x="2427985" y="228600"/>
            <a:ext cx="1270" cy="3025775"/>
          </a:xfrm>
          <a:custGeom>
            <a:avLst/>
            <a:gdLst/>
            <a:ahLst/>
            <a:cxnLst/>
            <a:rect l="l" t="t" r="r" b="b"/>
            <a:pathLst>
              <a:path w="1269" h="3025775">
                <a:moveTo>
                  <a:pt x="1269" y="0"/>
                </a:moveTo>
                <a:lnTo>
                  <a:pt x="0" y="3025648"/>
                </a:lnTo>
              </a:path>
            </a:pathLst>
          </a:custGeom>
          <a:ln w="3175">
            <a:solidFill>
              <a:srgbClr val="241735"/>
            </a:solidFill>
          </a:ln>
        </p:spPr>
        <p:txBody>
          <a:bodyPr wrap="square" lIns="0" tIns="0" rIns="0" bIns="0" rtlCol="0"/>
          <a:lstStyle/>
          <a:p>
            <a:endParaRPr dirty="0"/>
          </a:p>
        </p:txBody>
      </p:sp>
      <p:sp>
        <p:nvSpPr>
          <p:cNvPr id="34" name="bk object 34"/>
          <p:cNvSpPr/>
          <p:nvPr/>
        </p:nvSpPr>
        <p:spPr>
          <a:xfrm>
            <a:off x="287807" y="228600"/>
            <a:ext cx="0" cy="3025775"/>
          </a:xfrm>
          <a:custGeom>
            <a:avLst/>
            <a:gdLst/>
            <a:ahLst/>
            <a:cxnLst/>
            <a:rect l="l" t="t" r="r" b="b"/>
            <a:pathLst>
              <a:path h="3025775">
                <a:moveTo>
                  <a:pt x="0" y="0"/>
                </a:moveTo>
                <a:lnTo>
                  <a:pt x="0" y="3025648"/>
                </a:lnTo>
              </a:path>
            </a:pathLst>
          </a:custGeom>
          <a:ln w="12700">
            <a:solidFill>
              <a:srgbClr val="241735"/>
            </a:solidFill>
          </a:ln>
        </p:spPr>
        <p:txBody>
          <a:bodyPr wrap="square" lIns="0" tIns="0" rIns="0" bIns="0" rtlCol="0"/>
          <a:lstStyle/>
          <a:p>
            <a:endParaRPr dirty="0"/>
          </a:p>
        </p:txBody>
      </p:sp>
      <p:sp>
        <p:nvSpPr>
          <p:cNvPr id="35" name="bk object 35"/>
          <p:cNvSpPr/>
          <p:nvPr/>
        </p:nvSpPr>
        <p:spPr>
          <a:xfrm>
            <a:off x="423113" y="228600"/>
            <a:ext cx="0" cy="3025775"/>
          </a:xfrm>
          <a:custGeom>
            <a:avLst/>
            <a:gdLst/>
            <a:ahLst/>
            <a:cxnLst/>
            <a:rect l="l" t="t" r="r" b="b"/>
            <a:pathLst>
              <a:path h="3025775">
                <a:moveTo>
                  <a:pt x="0" y="0"/>
                </a:moveTo>
                <a:lnTo>
                  <a:pt x="0" y="3025648"/>
                </a:lnTo>
              </a:path>
            </a:pathLst>
          </a:custGeom>
          <a:ln w="38100">
            <a:solidFill>
              <a:srgbClr val="241735"/>
            </a:solidFill>
          </a:ln>
        </p:spPr>
        <p:txBody>
          <a:bodyPr wrap="square" lIns="0" tIns="0" rIns="0" bIns="0" rtlCol="0"/>
          <a:lstStyle/>
          <a:p>
            <a:endParaRPr dirty="0"/>
          </a:p>
        </p:txBody>
      </p:sp>
      <p:sp>
        <p:nvSpPr>
          <p:cNvPr id="36" name="bk object 36"/>
          <p:cNvSpPr/>
          <p:nvPr/>
        </p:nvSpPr>
        <p:spPr>
          <a:xfrm>
            <a:off x="1408430" y="228600"/>
            <a:ext cx="0" cy="3025775"/>
          </a:xfrm>
          <a:custGeom>
            <a:avLst/>
            <a:gdLst/>
            <a:ahLst/>
            <a:cxnLst/>
            <a:rect l="l" t="t" r="r" b="b"/>
            <a:pathLst>
              <a:path h="3025775">
                <a:moveTo>
                  <a:pt x="0" y="0"/>
                </a:moveTo>
                <a:lnTo>
                  <a:pt x="0" y="3025648"/>
                </a:lnTo>
              </a:path>
            </a:pathLst>
          </a:custGeom>
          <a:ln w="3175">
            <a:solidFill>
              <a:srgbClr val="241735"/>
            </a:solidFill>
          </a:ln>
        </p:spPr>
        <p:txBody>
          <a:bodyPr wrap="square" lIns="0" tIns="0" rIns="0" bIns="0" rtlCol="0"/>
          <a:lstStyle/>
          <a:p>
            <a:endParaRPr dirty="0"/>
          </a:p>
        </p:txBody>
      </p:sp>
      <p:sp>
        <p:nvSpPr>
          <p:cNvPr id="37" name="bk object 37"/>
          <p:cNvSpPr/>
          <p:nvPr/>
        </p:nvSpPr>
        <p:spPr>
          <a:xfrm>
            <a:off x="6050026" y="228600"/>
            <a:ext cx="0" cy="1312545"/>
          </a:xfrm>
          <a:custGeom>
            <a:avLst/>
            <a:gdLst/>
            <a:ahLst/>
            <a:cxnLst/>
            <a:rect l="l" t="t" r="r" b="b"/>
            <a:pathLst>
              <a:path h="1312545">
                <a:moveTo>
                  <a:pt x="0" y="0"/>
                </a:moveTo>
                <a:lnTo>
                  <a:pt x="0" y="1312036"/>
                </a:lnTo>
              </a:path>
            </a:pathLst>
          </a:custGeom>
          <a:ln w="12700">
            <a:solidFill>
              <a:srgbClr val="241735"/>
            </a:solidFill>
          </a:ln>
        </p:spPr>
        <p:txBody>
          <a:bodyPr wrap="square" lIns="0" tIns="0" rIns="0" bIns="0" rtlCol="0"/>
          <a:lstStyle/>
          <a:p>
            <a:endParaRPr dirty="0"/>
          </a:p>
        </p:txBody>
      </p:sp>
      <p:sp>
        <p:nvSpPr>
          <p:cNvPr id="38" name="bk object 38"/>
          <p:cNvSpPr/>
          <p:nvPr/>
        </p:nvSpPr>
        <p:spPr>
          <a:xfrm>
            <a:off x="6050026" y="3062223"/>
            <a:ext cx="0" cy="192405"/>
          </a:xfrm>
          <a:custGeom>
            <a:avLst/>
            <a:gdLst/>
            <a:ahLst/>
            <a:cxnLst/>
            <a:rect l="l" t="t" r="r" b="b"/>
            <a:pathLst>
              <a:path h="192404">
                <a:moveTo>
                  <a:pt x="0" y="0"/>
                </a:moveTo>
                <a:lnTo>
                  <a:pt x="0" y="192024"/>
                </a:lnTo>
              </a:path>
            </a:pathLst>
          </a:custGeom>
          <a:ln w="12700">
            <a:solidFill>
              <a:srgbClr val="241735"/>
            </a:solidFill>
          </a:ln>
        </p:spPr>
        <p:txBody>
          <a:bodyPr wrap="square" lIns="0" tIns="0" rIns="0" bIns="0" rtlCol="0"/>
          <a:lstStyle/>
          <a:p>
            <a:endParaRPr dirty="0"/>
          </a:p>
        </p:txBody>
      </p:sp>
      <p:sp>
        <p:nvSpPr>
          <p:cNvPr id="39" name="bk object 39"/>
          <p:cNvSpPr/>
          <p:nvPr/>
        </p:nvSpPr>
        <p:spPr>
          <a:xfrm>
            <a:off x="6117717" y="228600"/>
            <a:ext cx="0" cy="1312545"/>
          </a:xfrm>
          <a:custGeom>
            <a:avLst/>
            <a:gdLst/>
            <a:ahLst/>
            <a:cxnLst/>
            <a:rect l="l" t="t" r="r" b="b"/>
            <a:pathLst>
              <a:path h="1312545">
                <a:moveTo>
                  <a:pt x="0" y="0"/>
                </a:moveTo>
                <a:lnTo>
                  <a:pt x="0" y="1312036"/>
                </a:lnTo>
              </a:path>
            </a:pathLst>
          </a:custGeom>
          <a:ln w="12700">
            <a:solidFill>
              <a:srgbClr val="241735"/>
            </a:solidFill>
          </a:ln>
        </p:spPr>
        <p:txBody>
          <a:bodyPr wrap="square" lIns="0" tIns="0" rIns="0" bIns="0" rtlCol="0"/>
          <a:lstStyle/>
          <a:p>
            <a:endParaRPr dirty="0"/>
          </a:p>
        </p:txBody>
      </p:sp>
      <p:sp>
        <p:nvSpPr>
          <p:cNvPr id="40" name="bk object 40"/>
          <p:cNvSpPr/>
          <p:nvPr/>
        </p:nvSpPr>
        <p:spPr>
          <a:xfrm>
            <a:off x="6117717" y="3062223"/>
            <a:ext cx="0" cy="192405"/>
          </a:xfrm>
          <a:custGeom>
            <a:avLst/>
            <a:gdLst/>
            <a:ahLst/>
            <a:cxnLst/>
            <a:rect l="l" t="t" r="r" b="b"/>
            <a:pathLst>
              <a:path h="192404">
                <a:moveTo>
                  <a:pt x="0" y="0"/>
                </a:moveTo>
                <a:lnTo>
                  <a:pt x="0" y="192024"/>
                </a:lnTo>
              </a:path>
            </a:pathLst>
          </a:custGeom>
          <a:ln w="12700">
            <a:solidFill>
              <a:srgbClr val="241735"/>
            </a:solidFill>
          </a:ln>
        </p:spPr>
        <p:txBody>
          <a:bodyPr wrap="square" lIns="0" tIns="0" rIns="0" bIns="0" rtlCol="0"/>
          <a:lstStyle/>
          <a:p>
            <a:endParaRPr dirty="0"/>
          </a:p>
        </p:txBody>
      </p:sp>
      <p:sp>
        <p:nvSpPr>
          <p:cNvPr id="41" name="bk object 41"/>
          <p:cNvSpPr/>
          <p:nvPr/>
        </p:nvSpPr>
        <p:spPr>
          <a:xfrm>
            <a:off x="6817486" y="228600"/>
            <a:ext cx="0" cy="1312545"/>
          </a:xfrm>
          <a:custGeom>
            <a:avLst/>
            <a:gdLst/>
            <a:ahLst/>
            <a:cxnLst/>
            <a:rect l="l" t="t" r="r" b="b"/>
            <a:pathLst>
              <a:path h="1312545">
                <a:moveTo>
                  <a:pt x="0" y="0"/>
                </a:moveTo>
                <a:lnTo>
                  <a:pt x="0" y="1312036"/>
                </a:lnTo>
              </a:path>
            </a:pathLst>
          </a:custGeom>
          <a:ln w="12700">
            <a:solidFill>
              <a:srgbClr val="241735"/>
            </a:solidFill>
          </a:ln>
        </p:spPr>
        <p:txBody>
          <a:bodyPr wrap="square" lIns="0" tIns="0" rIns="0" bIns="0" rtlCol="0"/>
          <a:lstStyle/>
          <a:p>
            <a:endParaRPr dirty="0"/>
          </a:p>
        </p:txBody>
      </p:sp>
      <p:sp>
        <p:nvSpPr>
          <p:cNvPr id="42" name="bk object 42"/>
          <p:cNvSpPr/>
          <p:nvPr/>
        </p:nvSpPr>
        <p:spPr>
          <a:xfrm>
            <a:off x="6817486" y="3062223"/>
            <a:ext cx="0" cy="192405"/>
          </a:xfrm>
          <a:custGeom>
            <a:avLst/>
            <a:gdLst/>
            <a:ahLst/>
            <a:cxnLst/>
            <a:rect l="l" t="t" r="r" b="b"/>
            <a:pathLst>
              <a:path h="192404">
                <a:moveTo>
                  <a:pt x="0" y="0"/>
                </a:moveTo>
                <a:lnTo>
                  <a:pt x="0" y="192024"/>
                </a:lnTo>
              </a:path>
            </a:pathLst>
          </a:custGeom>
          <a:ln w="12700">
            <a:solidFill>
              <a:srgbClr val="241735"/>
            </a:solidFill>
          </a:ln>
        </p:spPr>
        <p:txBody>
          <a:bodyPr wrap="square" lIns="0" tIns="0" rIns="0" bIns="0" rtlCol="0"/>
          <a:lstStyle/>
          <a:p>
            <a:endParaRPr dirty="0"/>
          </a:p>
        </p:txBody>
      </p:sp>
      <p:sp>
        <p:nvSpPr>
          <p:cNvPr id="43" name="bk object 43"/>
          <p:cNvSpPr/>
          <p:nvPr/>
        </p:nvSpPr>
        <p:spPr>
          <a:xfrm>
            <a:off x="5440807"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44" name="bk object 44"/>
          <p:cNvSpPr/>
          <p:nvPr/>
        </p:nvSpPr>
        <p:spPr>
          <a:xfrm>
            <a:off x="5440807"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45" name="bk object 45"/>
          <p:cNvSpPr/>
          <p:nvPr/>
        </p:nvSpPr>
        <p:spPr>
          <a:xfrm>
            <a:off x="6740016"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46" name="bk object 46"/>
          <p:cNvSpPr/>
          <p:nvPr/>
        </p:nvSpPr>
        <p:spPr>
          <a:xfrm>
            <a:off x="6740016"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47" name="bk object 47"/>
          <p:cNvSpPr/>
          <p:nvPr/>
        </p:nvSpPr>
        <p:spPr>
          <a:xfrm>
            <a:off x="7098029"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48" name="bk object 48"/>
          <p:cNvSpPr/>
          <p:nvPr/>
        </p:nvSpPr>
        <p:spPr>
          <a:xfrm>
            <a:off x="7098029"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49" name="bk object 49"/>
          <p:cNvSpPr/>
          <p:nvPr/>
        </p:nvSpPr>
        <p:spPr>
          <a:xfrm>
            <a:off x="4625085" y="228600"/>
            <a:ext cx="0" cy="1312545"/>
          </a:xfrm>
          <a:custGeom>
            <a:avLst/>
            <a:gdLst/>
            <a:ahLst/>
            <a:cxnLst/>
            <a:rect l="l" t="t" r="r" b="b"/>
            <a:pathLst>
              <a:path h="1312545">
                <a:moveTo>
                  <a:pt x="0" y="0"/>
                </a:moveTo>
                <a:lnTo>
                  <a:pt x="0" y="1312036"/>
                </a:lnTo>
              </a:path>
            </a:pathLst>
          </a:custGeom>
          <a:ln w="38100">
            <a:solidFill>
              <a:srgbClr val="241735"/>
            </a:solidFill>
          </a:ln>
        </p:spPr>
        <p:txBody>
          <a:bodyPr wrap="square" lIns="0" tIns="0" rIns="0" bIns="0" rtlCol="0"/>
          <a:lstStyle/>
          <a:p>
            <a:endParaRPr dirty="0"/>
          </a:p>
        </p:txBody>
      </p:sp>
      <p:sp>
        <p:nvSpPr>
          <p:cNvPr id="50" name="bk object 50"/>
          <p:cNvSpPr/>
          <p:nvPr/>
        </p:nvSpPr>
        <p:spPr>
          <a:xfrm>
            <a:off x="4625085" y="3062224"/>
            <a:ext cx="0" cy="192405"/>
          </a:xfrm>
          <a:custGeom>
            <a:avLst/>
            <a:gdLst/>
            <a:ahLst/>
            <a:cxnLst/>
            <a:rect l="l" t="t" r="r" b="b"/>
            <a:pathLst>
              <a:path h="192404">
                <a:moveTo>
                  <a:pt x="0" y="0"/>
                </a:moveTo>
                <a:lnTo>
                  <a:pt x="0" y="192024"/>
                </a:lnTo>
              </a:path>
            </a:pathLst>
          </a:custGeom>
          <a:ln w="38100">
            <a:solidFill>
              <a:srgbClr val="241735"/>
            </a:solidFill>
          </a:ln>
        </p:spPr>
        <p:txBody>
          <a:bodyPr wrap="square" lIns="0" tIns="0" rIns="0" bIns="0" rtlCol="0"/>
          <a:lstStyle/>
          <a:p>
            <a:endParaRPr dirty="0"/>
          </a:p>
        </p:txBody>
      </p:sp>
      <p:sp>
        <p:nvSpPr>
          <p:cNvPr id="51" name="bk object 51"/>
          <p:cNvSpPr/>
          <p:nvPr/>
        </p:nvSpPr>
        <p:spPr>
          <a:xfrm>
            <a:off x="4784725"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52" name="bk object 52"/>
          <p:cNvSpPr/>
          <p:nvPr/>
        </p:nvSpPr>
        <p:spPr>
          <a:xfrm>
            <a:off x="4784725"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53" name="bk object 53"/>
          <p:cNvSpPr/>
          <p:nvPr/>
        </p:nvSpPr>
        <p:spPr>
          <a:xfrm>
            <a:off x="4826000"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54" name="bk object 54"/>
          <p:cNvSpPr/>
          <p:nvPr/>
        </p:nvSpPr>
        <p:spPr>
          <a:xfrm>
            <a:off x="4826000"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55" name="bk object 55"/>
          <p:cNvSpPr/>
          <p:nvPr/>
        </p:nvSpPr>
        <p:spPr>
          <a:xfrm>
            <a:off x="5251450" y="228600"/>
            <a:ext cx="0" cy="1312545"/>
          </a:xfrm>
          <a:custGeom>
            <a:avLst/>
            <a:gdLst/>
            <a:ahLst/>
            <a:cxnLst/>
            <a:rect l="l" t="t" r="r" b="b"/>
            <a:pathLst>
              <a:path h="1312545">
                <a:moveTo>
                  <a:pt x="0" y="0"/>
                </a:moveTo>
                <a:lnTo>
                  <a:pt x="0" y="1312036"/>
                </a:lnTo>
              </a:path>
            </a:pathLst>
          </a:custGeom>
          <a:ln w="3175">
            <a:solidFill>
              <a:srgbClr val="241735"/>
            </a:solidFill>
          </a:ln>
        </p:spPr>
        <p:txBody>
          <a:bodyPr wrap="square" lIns="0" tIns="0" rIns="0" bIns="0" rtlCol="0"/>
          <a:lstStyle/>
          <a:p>
            <a:endParaRPr dirty="0"/>
          </a:p>
        </p:txBody>
      </p:sp>
      <p:sp>
        <p:nvSpPr>
          <p:cNvPr id="56" name="bk object 56"/>
          <p:cNvSpPr/>
          <p:nvPr/>
        </p:nvSpPr>
        <p:spPr>
          <a:xfrm>
            <a:off x="5251450" y="3062223"/>
            <a:ext cx="0" cy="192405"/>
          </a:xfrm>
          <a:custGeom>
            <a:avLst/>
            <a:gdLst/>
            <a:ahLst/>
            <a:cxnLst/>
            <a:rect l="l" t="t" r="r" b="b"/>
            <a:pathLst>
              <a:path h="192404">
                <a:moveTo>
                  <a:pt x="0" y="0"/>
                </a:moveTo>
                <a:lnTo>
                  <a:pt x="0" y="192024"/>
                </a:lnTo>
              </a:path>
            </a:pathLst>
          </a:custGeom>
          <a:ln w="3175">
            <a:solidFill>
              <a:srgbClr val="241735"/>
            </a:solidFill>
          </a:ln>
        </p:spPr>
        <p:txBody>
          <a:bodyPr wrap="square" lIns="0" tIns="0" rIns="0" bIns="0" rtlCol="0"/>
          <a:lstStyle/>
          <a:p>
            <a:endParaRPr dirty="0"/>
          </a:p>
        </p:txBody>
      </p:sp>
      <p:sp>
        <p:nvSpPr>
          <p:cNvPr id="2" name="Holder 2"/>
          <p:cNvSpPr>
            <a:spLocks noGrp="1"/>
          </p:cNvSpPr>
          <p:nvPr>
            <p:ph type="title"/>
          </p:nvPr>
        </p:nvSpPr>
        <p:spPr>
          <a:xfrm>
            <a:off x="388620" y="402335"/>
            <a:ext cx="6995159" cy="16093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59"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7" cy="50292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2/5/2019</a:t>
            </a:fld>
            <a:endParaRPr lang="en-US" dirty="0"/>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mmunitysolutions.org/Training"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3.jpg"/><Relationship Id="rId5" Type="http://schemas.openxmlformats.org/officeDocument/2006/relationships/image" Target="../media/image2.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08942" y="7106484"/>
            <a:ext cx="2199640" cy="1731243"/>
          </a:xfrm>
          <a:prstGeom prst="rect">
            <a:avLst/>
          </a:prstGeom>
        </p:spPr>
        <p:txBody>
          <a:bodyPr vert="horz" wrap="square" lIns="0" tIns="0" rIns="0" bIns="0" rtlCol="0">
            <a:spAutoFit/>
          </a:bodyPr>
          <a:lstStyle/>
          <a:p>
            <a:endParaRPr lang="en-US" dirty="0"/>
          </a:p>
          <a:p>
            <a:r>
              <a:rPr lang="en-US" sz="1200" b="1" dirty="0" smtClean="0">
                <a:solidFill>
                  <a:srgbClr val="FF0000"/>
                </a:solidFill>
              </a:rPr>
              <a:t>Pre-registration </a:t>
            </a:r>
            <a:r>
              <a:rPr lang="en-US" sz="1200" b="1" dirty="0">
                <a:solidFill>
                  <a:srgbClr val="FF0000"/>
                </a:solidFill>
              </a:rPr>
              <a:t>is required</a:t>
            </a:r>
            <a:r>
              <a:rPr lang="en-US" sz="1200" b="1" dirty="0" smtClean="0">
                <a:solidFill>
                  <a:srgbClr val="FF0000"/>
                </a:solidFill>
              </a:rPr>
              <a:t>.</a:t>
            </a:r>
            <a:endParaRPr lang="en-US" sz="1200" dirty="0"/>
          </a:p>
          <a:p>
            <a:r>
              <a:rPr lang="en-US" sz="1200" dirty="0"/>
              <a:t> </a:t>
            </a:r>
          </a:p>
          <a:p>
            <a:r>
              <a:rPr lang="en-US" sz="1200" dirty="0"/>
              <a:t>To register, please visit our webpage at:</a:t>
            </a:r>
          </a:p>
          <a:p>
            <a:endParaRPr lang="en-US" sz="1200" dirty="0"/>
          </a:p>
          <a:p>
            <a:r>
              <a:rPr lang="en-US" sz="1050" u="sng" dirty="0">
                <a:hlinkClick r:id="rId3"/>
              </a:rPr>
              <a:t>www.CommunitySolutions.org/Training</a:t>
            </a:r>
            <a:endParaRPr lang="en-US" sz="1050" dirty="0"/>
          </a:p>
          <a:p>
            <a:endParaRPr lang="en-US" sz="1200" b="1" dirty="0" smtClean="0">
              <a:solidFill>
                <a:srgbClr val="FF0000"/>
              </a:solidFill>
            </a:endParaRPr>
          </a:p>
          <a:p>
            <a:endParaRPr lang="en-US" sz="1200" b="1" dirty="0" smtClean="0">
              <a:solidFill>
                <a:srgbClr val="FF0000"/>
              </a:solidFill>
            </a:endParaRPr>
          </a:p>
        </p:txBody>
      </p:sp>
      <p:sp>
        <p:nvSpPr>
          <p:cNvPr id="3" name="object 3"/>
          <p:cNvSpPr txBox="1"/>
          <p:nvPr/>
        </p:nvSpPr>
        <p:spPr>
          <a:xfrm>
            <a:off x="467359" y="1842261"/>
            <a:ext cx="666750" cy="165735"/>
          </a:xfrm>
          <a:prstGeom prst="rect">
            <a:avLst/>
          </a:prstGeom>
        </p:spPr>
        <p:txBody>
          <a:bodyPr vert="horz" wrap="square" lIns="0" tIns="0" rIns="0" bIns="0" rtlCol="0">
            <a:spAutoFit/>
          </a:bodyPr>
          <a:lstStyle/>
          <a:p>
            <a:pPr marL="12700">
              <a:lnSpc>
                <a:spcPct val="100000"/>
              </a:lnSpc>
            </a:pPr>
            <a:r>
              <a:rPr sz="1100" b="1" spc="120" dirty="0">
                <a:solidFill>
                  <a:srgbClr val="FFFFFF"/>
                </a:solidFill>
                <a:latin typeface="Calibri"/>
                <a:cs typeface="Calibri"/>
              </a:rPr>
              <a:t>L</a:t>
            </a:r>
            <a:r>
              <a:rPr sz="1100" b="1" spc="110" dirty="0">
                <a:solidFill>
                  <a:srgbClr val="FFFFFF"/>
                </a:solidFill>
                <a:latin typeface="Calibri"/>
                <a:cs typeface="Calibri"/>
              </a:rPr>
              <a:t>o</a:t>
            </a:r>
            <a:r>
              <a:rPr sz="1100" b="1" spc="125" dirty="0">
                <a:solidFill>
                  <a:srgbClr val="FFFFFF"/>
                </a:solidFill>
                <a:latin typeface="Calibri"/>
                <a:cs typeface="Calibri"/>
              </a:rPr>
              <a:t>c</a:t>
            </a:r>
            <a:r>
              <a:rPr sz="1100" b="1" spc="110" dirty="0">
                <a:solidFill>
                  <a:srgbClr val="FFFFFF"/>
                </a:solidFill>
                <a:latin typeface="Calibri"/>
                <a:cs typeface="Calibri"/>
              </a:rPr>
              <a:t>a</a:t>
            </a:r>
            <a:r>
              <a:rPr sz="1100" b="1" spc="-5" dirty="0">
                <a:solidFill>
                  <a:srgbClr val="FFFFFF"/>
                </a:solidFill>
                <a:latin typeface="Calibri"/>
                <a:cs typeface="Calibri"/>
              </a:rPr>
              <a:t>t</a:t>
            </a:r>
            <a:r>
              <a:rPr sz="1100" b="1" spc="125" dirty="0">
                <a:solidFill>
                  <a:srgbClr val="FFFFFF"/>
                </a:solidFill>
                <a:latin typeface="Calibri"/>
                <a:cs typeface="Calibri"/>
              </a:rPr>
              <a:t>i</a:t>
            </a:r>
            <a:r>
              <a:rPr sz="1100" b="1" spc="120" dirty="0">
                <a:solidFill>
                  <a:srgbClr val="FFFFFF"/>
                </a:solidFill>
                <a:latin typeface="Calibri"/>
                <a:cs typeface="Calibri"/>
              </a:rPr>
              <a:t>o</a:t>
            </a:r>
            <a:r>
              <a:rPr sz="1100" b="1" spc="110" dirty="0">
                <a:solidFill>
                  <a:srgbClr val="FFFFFF"/>
                </a:solidFill>
                <a:latin typeface="Calibri"/>
                <a:cs typeface="Calibri"/>
              </a:rPr>
              <a:t>n</a:t>
            </a:r>
            <a:r>
              <a:rPr sz="1100" b="1" dirty="0">
                <a:solidFill>
                  <a:srgbClr val="FFFFFF"/>
                </a:solidFill>
                <a:latin typeface="Calibri"/>
                <a:cs typeface="Calibri"/>
              </a:rPr>
              <a:t>:</a:t>
            </a:r>
            <a:endParaRPr sz="1100" dirty="0">
              <a:latin typeface="Calibri"/>
              <a:cs typeface="Calibri"/>
            </a:endParaRPr>
          </a:p>
        </p:txBody>
      </p:sp>
      <p:sp>
        <p:nvSpPr>
          <p:cNvPr id="4" name="object 4"/>
          <p:cNvSpPr txBox="1"/>
          <p:nvPr/>
        </p:nvSpPr>
        <p:spPr>
          <a:xfrm>
            <a:off x="467359" y="2051050"/>
            <a:ext cx="2024380" cy="165735"/>
          </a:xfrm>
          <a:prstGeom prst="rect">
            <a:avLst/>
          </a:prstGeom>
        </p:spPr>
        <p:txBody>
          <a:bodyPr vert="horz" wrap="square" lIns="0" tIns="0" rIns="0" bIns="0" rtlCol="0">
            <a:spAutoFit/>
          </a:bodyPr>
          <a:lstStyle/>
          <a:p>
            <a:pPr marL="12700">
              <a:lnSpc>
                <a:spcPct val="100000"/>
              </a:lnSpc>
            </a:pPr>
            <a:r>
              <a:rPr sz="1100" b="1" spc="120" dirty="0">
                <a:solidFill>
                  <a:srgbClr val="FFFFFF"/>
                </a:solidFill>
                <a:latin typeface="Calibri"/>
                <a:cs typeface="Calibri"/>
              </a:rPr>
              <a:t>901</a:t>
            </a:r>
            <a:r>
              <a:rPr sz="1100" b="1" dirty="0">
                <a:solidFill>
                  <a:srgbClr val="FFFFFF"/>
                </a:solidFill>
                <a:latin typeface="Calibri"/>
                <a:cs typeface="Calibri"/>
              </a:rPr>
              <a:t>5 </a:t>
            </a:r>
            <a:r>
              <a:rPr sz="1100" b="1" spc="-5" dirty="0">
                <a:solidFill>
                  <a:srgbClr val="FFFFFF"/>
                </a:solidFill>
                <a:latin typeface="Calibri"/>
                <a:cs typeface="Calibri"/>
              </a:rPr>
              <a:t> </a:t>
            </a:r>
            <a:r>
              <a:rPr sz="1100" b="1" spc="110" dirty="0">
                <a:solidFill>
                  <a:srgbClr val="FFFFFF"/>
                </a:solidFill>
                <a:latin typeface="Calibri"/>
                <a:cs typeface="Calibri"/>
              </a:rPr>
              <a:t>Mu</a:t>
            </a:r>
            <a:r>
              <a:rPr sz="1100" b="1" spc="120" dirty="0">
                <a:solidFill>
                  <a:srgbClr val="FFFFFF"/>
                </a:solidFill>
                <a:latin typeface="Calibri"/>
                <a:cs typeface="Calibri"/>
              </a:rPr>
              <a:t>r</a:t>
            </a:r>
            <a:r>
              <a:rPr sz="1100" b="1" spc="130" dirty="0">
                <a:solidFill>
                  <a:srgbClr val="FFFFFF"/>
                </a:solidFill>
                <a:latin typeface="Calibri"/>
                <a:cs typeface="Calibri"/>
              </a:rPr>
              <a:t>r</a:t>
            </a:r>
            <a:r>
              <a:rPr sz="1100" b="1" spc="110" dirty="0">
                <a:solidFill>
                  <a:srgbClr val="FFFFFF"/>
                </a:solidFill>
                <a:latin typeface="Calibri"/>
                <a:cs typeface="Calibri"/>
              </a:rPr>
              <a:t>a</a:t>
            </a:r>
            <a:r>
              <a:rPr sz="1100" b="1" dirty="0">
                <a:solidFill>
                  <a:srgbClr val="FFFFFF"/>
                </a:solidFill>
                <a:latin typeface="Calibri"/>
                <a:cs typeface="Calibri"/>
              </a:rPr>
              <a:t>y </a:t>
            </a:r>
            <a:r>
              <a:rPr sz="1100" b="1" spc="-5" dirty="0">
                <a:solidFill>
                  <a:srgbClr val="FFFFFF"/>
                </a:solidFill>
                <a:latin typeface="Calibri"/>
                <a:cs typeface="Calibri"/>
              </a:rPr>
              <a:t> </a:t>
            </a:r>
            <a:r>
              <a:rPr sz="1100" b="1" spc="120" dirty="0">
                <a:solidFill>
                  <a:srgbClr val="FFFFFF"/>
                </a:solidFill>
                <a:latin typeface="Calibri"/>
                <a:cs typeface="Calibri"/>
              </a:rPr>
              <a:t>Av</a:t>
            </a:r>
            <a:r>
              <a:rPr sz="1100" b="1" spc="114" dirty="0">
                <a:solidFill>
                  <a:srgbClr val="FFFFFF"/>
                </a:solidFill>
                <a:latin typeface="Calibri"/>
                <a:cs typeface="Calibri"/>
              </a:rPr>
              <a:t>e</a:t>
            </a:r>
            <a:r>
              <a:rPr sz="1100" b="1" dirty="0">
                <a:solidFill>
                  <a:srgbClr val="FFFFFF"/>
                </a:solidFill>
                <a:latin typeface="Calibri"/>
                <a:cs typeface="Calibri"/>
              </a:rPr>
              <a:t>. </a:t>
            </a:r>
            <a:r>
              <a:rPr sz="1100" b="1" spc="5" dirty="0">
                <a:solidFill>
                  <a:srgbClr val="FFFFFF"/>
                </a:solidFill>
                <a:latin typeface="Calibri"/>
                <a:cs typeface="Calibri"/>
              </a:rPr>
              <a:t> </a:t>
            </a:r>
            <a:r>
              <a:rPr sz="1100" b="1" spc="110" dirty="0">
                <a:solidFill>
                  <a:srgbClr val="FFFFFF"/>
                </a:solidFill>
                <a:latin typeface="Calibri"/>
                <a:cs typeface="Calibri"/>
              </a:rPr>
              <a:t>S</a:t>
            </a:r>
            <a:r>
              <a:rPr sz="1100" b="1" spc="125" dirty="0">
                <a:solidFill>
                  <a:srgbClr val="FFFFFF"/>
                </a:solidFill>
                <a:latin typeface="Calibri"/>
                <a:cs typeface="Calibri"/>
              </a:rPr>
              <a:t>u</a:t>
            </a:r>
            <a:r>
              <a:rPr sz="1100" b="1" spc="120" dirty="0">
                <a:solidFill>
                  <a:srgbClr val="FFFFFF"/>
                </a:solidFill>
                <a:latin typeface="Calibri"/>
                <a:cs typeface="Calibri"/>
              </a:rPr>
              <a:t>it</a:t>
            </a:r>
            <a:r>
              <a:rPr sz="1100" b="1" dirty="0">
                <a:solidFill>
                  <a:srgbClr val="FFFFFF"/>
                </a:solidFill>
                <a:latin typeface="Calibri"/>
                <a:cs typeface="Calibri"/>
              </a:rPr>
              <a:t>e </a:t>
            </a:r>
            <a:r>
              <a:rPr sz="1100" b="1" spc="-15" dirty="0">
                <a:solidFill>
                  <a:srgbClr val="FFFFFF"/>
                </a:solidFill>
                <a:latin typeface="Calibri"/>
                <a:cs typeface="Calibri"/>
              </a:rPr>
              <a:t> </a:t>
            </a:r>
            <a:r>
              <a:rPr sz="1100" b="1" spc="120" dirty="0">
                <a:solidFill>
                  <a:srgbClr val="FFFFFF"/>
                </a:solidFill>
                <a:latin typeface="Calibri"/>
                <a:cs typeface="Calibri"/>
              </a:rPr>
              <a:t>10</a:t>
            </a:r>
            <a:r>
              <a:rPr sz="1100" b="1" dirty="0">
                <a:solidFill>
                  <a:srgbClr val="FFFFFF"/>
                </a:solidFill>
                <a:latin typeface="Calibri"/>
                <a:cs typeface="Calibri"/>
              </a:rPr>
              <a:t>0</a:t>
            </a:r>
            <a:endParaRPr sz="1100" dirty="0">
              <a:latin typeface="Calibri"/>
              <a:cs typeface="Calibri"/>
            </a:endParaRPr>
          </a:p>
        </p:txBody>
      </p:sp>
      <p:sp>
        <p:nvSpPr>
          <p:cNvPr id="5" name="object 5"/>
          <p:cNvSpPr txBox="1"/>
          <p:nvPr/>
        </p:nvSpPr>
        <p:spPr>
          <a:xfrm>
            <a:off x="467359" y="2221738"/>
            <a:ext cx="1222375" cy="336550"/>
          </a:xfrm>
          <a:prstGeom prst="rect">
            <a:avLst/>
          </a:prstGeom>
        </p:spPr>
        <p:txBody>
          <a:bodyPr vert="horz" wrap="square" lIns="0" tIns="0" rIns="0" bIns="0" rtlCol="0">
            <a:spAutoFit/>
          </a:bodyPr>
          <a:lstStyle/>
          <a:p>
            <a:pPr marL="12700">
              <a:lnSpc>
                <a:spcPct val="100000"/>
              </a:lnSpc>
            </a:pPr>
            <a:r>
              <a:rPr sz="1100" b="1" spc="120" dirty="0">
                <a:solidFill>
                  <a:srgbClr val="FFFFFF"/>
                </a:solidFill>
                <a:latin typeface="Calibri"/>
                <a:cs typeface="Calibri"/>
              </a:rPr>
              <a:t>Gilr</a:t>
            </a:r>
            <a:r>
              <a:rPr sz="1100" b="1" spc="110" dirty="0">
                <a:solidFill>
                  <a:srgbClr val="FFFFFF"/>
                </a:solidFill>
                <a:latin typeface="Calibri"/>
                <a:cs typeface="Calibri"/>
              </a:rPr>
              <a:t>o</a:t>
            </a:r>
            <a:r>
              <a:rPr sz="1100" b="1" spc="120" dirty="0">
                <a:solidFill>
                  <a:srgbClr val="FFFFFF"/>
                </a:solidFill>
                <a:latin typeface="Calibri"/>
                <a:cs typeface="Calibri"/>
              </a:rPr>
              <a:t>y</a:t>
            </a:r>
            <a:r>
              <a:rPr sz="1100" b="1" dirty="0">
                <a:solidFill>
                  <a:srgbClr val="FFFFFF"/>
                </a:solidFill>
                <a:latin typeface="Calibri"/>
                <a:cs typeface="Calibri"/>
              </a:rPr>
              <a:t>, </a:t>
            </a:r>
            <a:r>
              <a:rPr sz="1100" b="1" spc="-5" dirty="0">
                <a:solidFill>
                  <a:srgbClr val="FFFFFF"/>
                </a:solidFill>
                <a:latin typeface="Calibri"/>
                <a:cs typeface="Calibri"/>
              </a:rPr>
              <a:t> </a:t>
            </a:r>
            <a:r>
              <a:rPr sz="1100" b="1" spc="120" dirty="0">
                <a:solidFill>
                  <a:srgbClr val="FFFFFF"/>
                </a:solidFill>
                <a:latin typeface="Calibri"/>
                <a:cs typeface="Calibri"/>
              </a:rPr>
              <a:t>C</a:t>
            </a:r>
            <a:r>
              <a:rPr sz="1100" b="1" dirty="0">
                <a:solidFill>
                  <a:srgbClr val="FFFFFF"/>
                </a:solidFill>
                <a:latin typeface="Calibri"/>
                <a:cs typeface="Calibri"/>
              </a:rPr>
              <a:t>A </a:t>
            </a:r>
            <a:r>
              <a:rPr sz="1100" b="1" spc="-5" dirty="0">
                <a:solidFill>
                  <a:srgbClr val="FFFFFF"/>
                </a:solidFill>
                <a:latin typeface="Calibri"/>
                <a:cs typeface="Calibri"/>
              </a:rPr>
              <a:t> </a:t>
            </a:r>
            <a:r>
              <a:rPr sz="1100" b="1" spc="120" dirty="0">
                <a:solidFill>
                  <a:srgbClr val="FFFFFF"/>
                </a:solidFill>
                <a:latin typeface="Calibri"/>
                <a:cs typeface="Calibri"/>
              </a:rPr>
              <a:t>9052</a:t>
            </a:r>
            <a:r>
              <a:rPr sz="1100" b="1" dirty="0">
                <a:solidFill>
                  <a:srgbClr val="FFFFFF"/>
                </a:solidFill>
                <a:latin typeface="Calibri"/>
                <a:cs typeface="Calibri"/>
              </a:rPr>
              <a:t>0</a:t>
            </a:r>
            <a:endParaRPr sz="1100" dirty="0">
              <a:latin typeface="Calibri"/>
              <a:cs typeface="Calibri"/>
            </a:endParaRPr>
          </a:p>
          <a:p>
            <a:pPr marL="12700">
              <a:lnSpc>
                <a:spcPct val="100000"/>
              </a:lnSpc>
              <a:spcBef>
                <a:spcPts val="25"/>
              </a:spcBef>
            </a:pPr>
            <a:r>
              <a:rPr sz="1100" b="1" spc="120" dirty="0">
                <a:solidFill>
                  <a:srgbClr val="FFFFFF"/>
                </a:solidFill>
                <a:latin typeface="Calibri"/>
                <a:cs typeface="Calibri"/>
              </a:rPr>
              <a:t>408.842.713</a:t>
            </a:r>
            <a:r>
              <a:rPr sz="1100" b="1" dirty="0">
                <a:solidFill>
                  <a:srgbClr val="FFFFFF"/>
                </a:solidFill>
                <a:latin typeface="Calibri"/>
                <a:cs typeface="Calibri"/>
              </a:rPr>
              <a:t>8</a:t>
            </a:r>
            <a:r>
              <a:rPr sz="1100" b="1" spc="-125" dirty="0">
                <a:solidFill>
                  <a:srgbClr val="FFFFFF"/>
                </a:solidFill>
                <a:latin typeface="Calibri"/>
                <a:cs typeface="Calibri"/>
              </a:rPr>
              <a:t> </a:t>
            </a:r>
            <a:endParaRPr sz="1100" dirty="0">
              <a:latin typeface="Calibri"/>
              <a:cs typeface="Calibri"/>
            </a:endParaRPr>
          </a:p>
        </p:txBody>
      </p:sp>
      <p:sp>
        <p:nvSpPr>
          <p:cNvPr id="6" name="object 6"/>
          <p:cNvSpPr txBox="1"/>
          <p:nvPr/>
        </p:nvSpPr>
        <p:spPr>
          <a:xfrm>
            <a:off x="467359" y="2563114"/>
            <a:ext cx="2167255" cy="165735"/>
          </a:xfrm>
          <a:prstGeom prst="rect">
            <a:avLst/>
          </a:prstGeom>
        </p:spPr>
        <p:txBody>
          <a:bodyPr vert="horz" wrap="square" lIns="0" tIns="0" rIns="0" bIns="0" rtlCol="0">
            <a:spAutoFit/>
          </a:bodyPr>
          <a:lstStyle/>
          <a:p>
            <a:pPr marL="12700">
              <a:lnSpc>
                <a:spcPct val="100000"/>
              </a:lnSpc>
            </a:pPr>
            <a:r>
              <a:rPr sz="1100" b="1" spc="120" dirty="0">
                <a:solidFill>
                  <a:srgbClr val="FFFFFF"/>
                </a:solidFill>
                <a:latin typeface="Calibri"/>
                <a:cs typeface="Calibri"/>
              </a:rPr>
              <a:t>www</a:t>
            </a:r>
            <a:r>
              <a:rPr sz="1100" b="1" dirty="0">
                <a:solidFill>
                  <a:srgbClr val="FFFFFF"/>
                </a:solidFill>
                <a:latin typeface="Calibri"/>
                <a:cs typeface="Calibri"/>
              </a:rPr>
              <a:t>.</a:t>
            </a:r>
            <a:r>
              <a:rPr sz="1100" b="1" spc="-125" dirty="0">
                <a:solidFill>
                  <a:srgbClr val="FFFFFF"/>
                </a:solidFill>
                <a:latin typeface="Calibri"/>
                <a:cs typeface="Calibri"/>
              </a:rPr>
              <a:t> </a:t>
            </a:r>
            <a:r>
              <a:rPr sz="1100" b="1" spc="125" dirty="0">
                <a:solidFill>
                  <a:srgbClr val="FFFFFF"/>
                </a:solidFill>
                <a:latin typeface="Calibri"/>
                <a:cs typeface="Calibri"/>
              </a:rPr>
              <a:t>c</a:t>
            </a:r>
            <a:r>
              <a:rPr sz="1100" b="1" spc="110" dirty="0">
                <a:solidFill>
                  <a:srgbClr val="FFFFFF"/>
                </a:solidFill>
                <a:latin typeface="Calibri"/>
                <a:cs typeface="Calibri"/>
              </a:rPr>
              <a:t>o</a:t>
            </a:r>
            <a:r>
              <a:rPr sz="1100" b="1" spc="120" dirty="0">
                <a:solidFill>
                  <a:srgbClr val="FFFFFF"/>
                </a:solidFill>
                <a:latin typeface="Calibri"/>
                <a:cs typeface="Calibri"/>
              </a:rPr>
              <a:t>mm</a:t>
            </a:r>
            <a:r>
              <a:rPr sz="1100" b="1" spc="110" dirty="0">
                <a:solidFill>
                  <a:srgbClr val="FFFFFF"/>
                </a:solidFill>
                <a:latin typeface="Calibri"/>
                <a:cs typeface="Calibri"/>
              </a:rPr>
              <a:t>un</a:t>
            </a:r>
            <a:r>
              <a:rPr sz="1100" b="1" spc="120" dirty="0">
                <a:solidFill>
                  <a:srgbClr val="FFFFFF"/>
                </a:solidFill>
                <a:latin typeface="Calibri"/>
                <a:cs typeface="Calibri"/>
              </a:rPr>
              <a:t>itys</a:t>
            </a:r>
            <a:r>
              <a:rPr sz="1100" b="1" spc="110" dirty="0">
                <a:solidFill>
                  <a:srgbClr val="FFFFFF"/>
                </a:solidFill>
                <a:latin typeface="Calibri"/>
                <a:cs typeface="Calibri"/>
              </a:rPr>
              <a:t>o</a:t>
            </a:r>
            <a:r>
              <a:rPr sz="1100" b="1" spc="135" dirty="0">
                <a:solidFill>
                  <a:srgbClr val="FFFFFF"/>
                </a:solidFill>
                <a:latin typeface="Calibri"/>
                <a:cs typeface="Calibri"/>
              </a:rPr>
              <a:t>l</a:t>
            </a:r>
            <a:r>
              <a:rPr sz="1100" b="1" spc="125" dirty="0">
                <a:solidFill>
                  <a:srgbClr val="FFFFFF"/>
                </a:solidFill>
                <a:latin typeface="Calibri"/>
                <a:cs typeface="Calibri"/>
              </a:rPr>
              <a:t>u</a:t>
            </a:r>
            <a:r>
              <a:rPr sz="1100" b="1" spc="-5" dirty="0">
                <a:solidFill>
                  <a:srgbClr val="FFFFFF"/>
                </a:solidFill>
                <a:latin typeface="Calibri"/>
                <a:cs typeface="Calibri"/>
              </a:rPr>
              <a:t>t</a:t>
            </a:r>
            <a:r>
              <a:rPr sz="1100" b="1" spc="110" dirty="0">
                <a:solidFill>
                  <a:srgbClr val="FFFFFF"/>
                </a:solidFill>
                <a:latin typeface="Calibri"/>
                <a:cs typeface="Calibri"/>
              </a:rPr>
              <a:t>ion</a:t>
            </a:r>
            <a:r>
              <a:rPr sz="1100" b="1" spc="120" dirty="0">
                <a:solidFill>
                  <a:srgbClr val="FFFFFF"/>
                </a:solidFill>
                <a:latin typeface="Calibri"/>
                <a:cs typeface="Calibri"/>
              </a:rPr>
              <a:t>s</a:t>
            </a:r>
            <a:r>
              <a:rPr sz="1100" b="1" dirty="0">
                <a:solidFill>
                  <a:srgbClr val="FFFFFF"/>
                </a:solidFill>
                <a:latin typeface="Calibri"/>
                <a:cs typeface="Calibri"/>
              </a:rPr>
              <a:t>.</a:t>
            </a:r>
            <a:r>
              <a:rPr sz="1100" b="1" spc="-114" dirty="0">
                <a:solidFill>
                  <a:srgbClr val="FFFFFF"/>
                </a:solidFill>
                <a:latin typeface="Calibri"/>
                <a:cs typeface="Calibri"/>
              </a:rPr>
              <a:t> </a:t>
            </a:r>
            <a:r>
              <a:rPr sz="1100" b="1" spc="110" dirty="0">
                <a:solidFill>
                  <a:srgbClr val="FFFFFF"/>
                </a:solidFill>
                <a:latin typeface="Calibri"/>
                <a:cs typeface="Calibri"/>
              </a:rPr>
              <a:t>o</a:t>
            </a:r>
            <a:r>
              <a:rPr sz="1100" b="1" spc="120" dirty="0">
                <a:solidFill>
                  <a:srgbClr val="FFFFFF"/>
                </a:solidFill>
                <a:latin typeface="Calibri"/>
                <a:cs typeface="Calibri"/>
              </a:rPr>
              <a:t>r</a:t>
            </a:r>
            <a:r>
              <a:rPr sz="1100" b="1" dirty="0">
                <a:solidFill>
                  <a:srgbClr val="FFFFFF"/>
                </a:solidFill>
                <a:latin typeface="Calibri"/>
                <a:cs typeface="Calibri"/>
              </a:rPr>
              <a:t>g</a:t>
            </a:r>
            <a:endParaRPr sz="1100" dirty="0">
              <a:latin typeface="Calibri"/>
              <a:cs typeface="Calibri"/>
            </a:endParaRPr>
          </a:p>
        </p:txBody>
      </p:sp>
      <p:sp>
        <p:nvSpPr>
          <p:cNvPr id="7" name="object 7"/>
          <p:cNvSpPr/>
          <p:nvPr/>
        </p:nvSpPr>
        <p:spPr>
          <a:xfrm flipV="1">
            <a:off x="252794" y="6365335"/>
            <a:ext cx="7291006" cy="45719"/>
          </a:xfrm>
          <a:custGeom>
            <a:avLst/>
            <a:gdLst/>
            <a:ahLst/>
            <a:cxnLst/>
            <a:rect l="l" t="t" r="r" b="b"/>
            <a:pathLst>
              <a:path w="7315200">
                <a:moveTo>
                  <a:pt x="0" y="0"/>
                </a:moveTo>
                <a:lnTo>
                  <a:pt x="7315200" y="0"/>
                </a:lnTo>
              </a:path>
            </a:pathLst>
          </a:custGeom>
          <a:ln w="31750">
            <a:solidFill>
              <a:srgbClr val="568575"/>
            </a:solidFill>
            <a:prstDash val="dash"/>
          </a:ln>
        </p:spPr>
        <p:txBody>
          <a:bodyPr wrap="square" lIns="0" tIns="0" rIns="0" bIns="0" rtlCol="0"/>
          <a:lstStyle/>
          <a:p>
            <a:endParaRPr dirty="0"/>
          </a:p>
        </p:txBody>
      </p:sp>
      <p:sp>
        <p:nvSpPr>
          <p:cNvPr id="8" name="object 8"/>
          <p:cNvSpPr/>
          <p:nvPr/>
        </p:nvSpPr>
        <p:spPr>
          <a:xfrm>
            <a:off x="5043221" y="6411054"/>
            <a:ext cx="158026" cy="3276086"/>
          </a:xfrm>
          <a:custGeom>
            <a:avLst/>
            <a:gdLst/>
            <a:ahLst/>
            <a:cxnLst/>
            <a:rect l="l" t="t" r="r" b="b"/>
            <a:pathLst>
              <a:path h="3506470">
                <a:moveTo>
                  <a:pt x="0" y="3506428"/>
                </a:moveTo>
                <a:lnTo>
                  <a:pt x="0" y="0"/>
                </a:lnTo>
              </a:path>
            </a:pathLst>
          </a:custGeom>
          <a:ln w="31750">
            <a:solidFill>
              <a:srgbClr val="568575"/>
            </a:solidFill>
            <a:prstDash val="dash"/>
          </a:ln>
        </p:spPr>
        <p:txBody>
          <a:bodyPr wrap="square" lIns="0" tIns="0" rIns="0" bIns="0" rtlCol="0"/>
          <a:lstStyle/>
          <a:p>
            <a:endParaRPr dirty="0"/>
          </a:p>
        </p:txBody>
      </p:sp>
      <p:sp>
        <p:nvSpPr>
          <p:cNvPr id="9" name="object 9"/>
          <p:cNvSpPr/>
          <p:nvPr/>
        </p:nvSpPr>
        <p:spPr>
          <a:xfrm>
            <a:off x="3078830" y="1348562"/>
            <a:ext cx="4322737" cy="1885824"/>
          </a:xfrm>
          <a:custGeom>
            <a:avLst/>
            <a:gdLst/>
            <a:ahLst/>
            <a:cxnLst/>
            <a:rect l="l" t="t" r="r" b="b"/>
            <a:pathLst>
              <a:path w="4267834" h="1522095">
                <a:moveTo>
                  <a:pt x="0" y="1521587"/>
                </a:moveTo>
                <a:lnTo>
                  <a:pt x="4267581" y="1521587"/>
                </a:lnTo>
                <a:lnTo>
                  <a:pt x="4267581" y="0"/>
                </a:lnTo>
                <a:lnTo>
                  <a:pt x="0" y="0"/>
                </a:lnTo>
                <a:lnTo>
                  <a:pt x="0" y="1521587"/>
                </a:lnTo>
                <a:close/>
              </a:path>
            </a:pathLst>
          </a:custGeom>
          <a:solidFill>
            <a:srgbClr val="382350"/>
          </a:solidFill>
        </p:spPr>
        <p:txBody>
          <a:bodyPr wrap="square" lIns="0" tIns="0" rIns="0" bIns="0" rtlCol="0"/>
          <a:lstStyle/>
          <a:p>
            <a:endParaRPr dirty="0"/>
          </a:p>
        </p:txBody>
      </p:sp>
      <p:sp>
        <p:nvSpPr>
          <p:cNvPr id="10" name="object 10"/>
          <p:cNvSpPr/>
          <p:nvPr/>
        </p:nvSpPr>
        <p:spPr>
          <a:xfrm>
            <a:off x="3078830" y="1345043"/>
            <a:ext cx="4322737" cy="1889343"/>
          </a:xfrm>
          <a:custGeom>
            <a:avLst/>
            <a:gdLst/>
            <a:ahLst/>
            <a:cxnLst/>
            <a:rect l="l" t="t" r="r" b="b"/>
            <a:pathLst>
              <a:path w="4267834" h="1522095">
                <a:moveTo>
                  <a:pt x="0" y="1521587"/>
                </a:moveTo>
                <a:lnTo>
                  <a:pt x="4267581" y="1521587"/>
                </a:lnTo>
                <a:lnTo>
                  <a:pt x="4267581" y="0"/>
                </a:lnTo>
                <a:lnTo>
                  <a:pt x="0" y="0"/>
                </a:lnTo>
                <a:lnTo>
                  <a:pt x="0" y="1521587"/>
                </a:lnTo>
                <a:close/>
              </a:path>
            </a:pathLst>
          </a:custGeom>
          <a:ln w="9525">
            <a:solidFill>
              <a:srgbClr val="FFFFFF"/>
            </a:solidFill>
          </a:ln>
        </p:spPr>
        <p:txBody>
          <a:bodyPr wrap="square" lIns="0" tIns="0" rIns="0" bIns="0" rtlCol="0"/>
          <a:lstStyle/>
          <a:p>
            <a:endParaRPr dirty="0"/>
          </a:p>
        </p:txBody>
      </p:sp>
      <p:sp>
        <p:nvSpPr>
          <p:cNvPr id="11" name="object 11"/>
          <p:cNvSpPr/>
          <p:nvPr/>
        </p:nvSpPr>
        <p:spPr>
          <a:xfrm>
            <a:off x="5236285" y="6538110"/>
            <a:ext cx="410794" cy="592542"/>
          </a:xfrm>
          <a:prstGeom prst="rect">
            <a:avLst/>
          </a:prstGeom>
          <a:blipFill>
            <a:blip r:embed="rId4" cstate="print"/>
            <a:stretch>
              <a:fillRect/>
            </a:stretch>
          </a:blipFill>
        </p:spPr>
        <p:txBody>
          <a:bodyPr wrap="square" lIns="0" tIns="0" rIns="0" bIns="0" rtlCol="0"/>
          <a:lstStyle/>
          <a:p>
            <a:endParaRPr dirty="0"/>
          </a:p>
        </p:txBody>
      </p:sp>
      <p:sp>
        <p:nvSpPr>
          <p:cNvPr id="12" name="object 12"/>
          <p:cNvSpPr/>
          <p:nvPr/>
        </p:nvSpPr>
        <p:spPr>
          <a:xfrm>
            <a:off x="337616" y="387477"/>
            <a:ext cx="5099050" cy="957580"/>
          </a:xfrm>
          <a:custGeom>
            <a:avLst/>
            <a:gdLst/>
            <a:ahLst/>
            <a:cxnLst/>
            <a:rect l="l" t="t" r="r" b="b"/>
            <a:pathLst>
              <a:path w="5099050" h="957580">
                <a:moveTo>
                  <a:pt x="0" y="957579"/>
                </a:moveTo>
                <a:lnTo>
                  <a:pt x="5098669" y="957579"/>
                </a:lnTo>
                <a:lnTo>
                  <a:pt x="5098669" y="0"/>
                </a:lnTo>
                <a:lnTo>
                  <a:pt x="0" y="0"/>
                </a:lnTo>
                <a:lnTo>
                  <a:pt x="0" y="957579"/>
                </a:lnTo>
                <a:close/>
              </a:path>
            </a:pathLst>
          </a:custGeom>
          <a:ln w="25400">
            <a:solidFill>
              <a:srgbClr val="241735"/>
            </a:solidFill>
          </a:ln>
        </p:spPr>
        <p:txBody>
          <a:bodyPr wrap="square" lIns="0" tIns="0" rIns="0" bIns="0" rtlCol="0"/>
          <a:lstStyle/>
          <a:p>
            <a:endParaRPr dirty="0"/>
          </a:p>
        </p:txBody>
      </p:sp>
      <p:sp>
        <p:nvSpPr>
          <p:cNvPr id="13" name="object 13"/>
          <p:cNvSpPr/>
          <p:nvPr/>
        </p:nvSpPr>
        <p:spPr>
          <a:xfrm>
            <a:off x="336562" y="387464"/>
            <a:ext cx="5098669" cy="957592"/>
          </a:xfrm>
          <a:prstGeom prst="rect">
            <a:avLst/>
          </a:prstGeom>
          <a:blipFill>
            <a:blip r:embed="rId5" cstate="print"/>
            <a:stretch>
              <a:fillRect/>
            </a:stretch>
          </a:blipFill>
        </p:spPr>
        <p:txBody>
          <a:bodyPr wrap="square" lIns="0" tIns="0" rIns="0" bIns="0" rtlCol="0"/>
          <a:lstStyle/>
          <a:p>
            <a:endParaRPr dirty="0"/>
          </a:p>
        </p:txBody>
      </p:sp>
      <p:sp>
        <p:nvSpPr>
          <p:cNvPr id="14" name="object 14"/>
          <p:cNvSpPr txBox="1"/>
          <p:nvPr/>
        </p:nvSpPr>
        <p:spPr>
          <a:xfrm>
            <a:off x="241263" y="2289714"/>
            <a:ext cx="7314067" cy="4060086"/>
          </a:xfrm>
          <a:prstGeom prst="rect">
            <a:avLst/>
          </a:prstGeom>
        </p:spPr>
        <p:txBody>
          <a:bodyPr vert="horz" wrap="square" lIns="0" tIns="0" rIns="0" bIns="0" rtlCol="0">
            <a:spAutoFit/>
          </a:bodyPr>
          <a:lstStyle/>
          <a:p>
            <a:pPr marL="568325" indent="2366010">
              <a:lnSpc>
                <a:spcPct val="100000"/>
              </a:lnSpc>
            </a:pPr>
            <a:endParaRPr sz="1200" dirty="0">
              <a:solidFill>
                <a:srgbClr val="FF0000"/>
              </a:solidFill>
              <a:latin typeface="Palatino Linotype"/>
              <a:cs typeface="Palatino Linotype"/>
            </a:endParaRPr>
          </a:p>
          <a:p>
            <a:pPr>
              <a:lnSpc>
                <a:spcPct val="100000"/>
              </a:lnSpc>
            </a:pPr>
            <a:endParaRPr sz="1200" dirty="0">
              <a:latin typeface="Times New Roman"/>
              <a:cs typeface="Times New Roman"/>
            </a:endParaRPr>
          </a:p>
          <a:p>
            <a:pPr>
              <a:lnSpc>
                <a:spcPct val="100000"/>
              </a:lnSpc>
              <a:spcBef>
                <a:spcPts val="51"/>
              </a:spcBef>
            </a:pPr>
            <a:endParaRPr sz="1600" b="1" dirty="0">
              <a:latin typeface="Times New Roman"/>
              <a:cs typeface="Times New Roman"/>
            </a:endParaRPr>
          </a:p>
          <a:p>
            <a:pPr algn="ctr"/>
            <a:endParaRPr lang="en-US" sz="1400" b="1" dirty="0" smtClean="0"/>
          </a:p>
          <a:p>
            <a:pPr algn="ctr"/>
            <a:endParaRPr lang="en-US" sz="1400" b="1" dirty="0" smtClean="0"/>
          </a:p>
          <a:p>
            <a:r>
              <a:rPr lang="en-US" sz="1300" b="1" dirty="0" smtClean="0"/>
              <a:t>Course Description</a:t>
            </a:r>
            <a:r>
              <a:rPr lang="en-US" sz="1300" dirty="0" smtClean="0"/>
              <a:t>: In </a:t>
            </a:r>
            <a:r>
              <a:rPr lang="en-US" sz="1300" dirty="0"/>
              <a:t>our work with children and families, we are often supporting them in identifying and healing from trauma.  As Case Managers and Peer Partners, understanding and supporting trauma symptoms within your role is of great value.  In this training, you will be introduced to best practices within the Trauma Focused Cognitive Behavioral Therapy (TF-CBT) model. TF-CBT is an evidenced-based treatment model for children ages 18 and under who experience symptoms of PTSD.  This course will include psychoeducation on trauma symptoms, rationale for trauma treatment, and provide specific trauma-informed interventions that are within the scope of case management and peer support.  </a:t>
            </a:r>
            <a:r>
              <a:rPr lang="en-US" sz="1300" dirty="0" smtClean="0"/>
              <a:t>This training </a:t>
            </a:r>
            <a:r>
              <a:rPr lang="en-US" sz="1300" dirty="0"/>
              <a:t>does not include clinical interventions or certification. </a:t>
            </a:r>
            <a:r>
              <a:rPr lang="en-US" sz="1300" b="1" dirty="0"/>
              <a:t>This training is intended for case managers or peer support staff, to provide guidance on how to best support clients receiving TF-CBT Treatment.</a:t>
            </a:r>
          </a:p>
          <a:p>
            <a:endParaRPr lang="en-US" sz="1300" b="1" dirty="0" smtClean="0"/>
          </a:p>
          <a:p>
            <a:pPr fontAlgn="base"/>
            <a:r>
              <a:rPr lang="en-US" sz="1300" b="1" dirty="0" smtClean="0"/>
              <a:t>Learning Objectives</a:t>
            </a:r>
            <a:r>
              <a:rPr lang="en-US" sz="1300" dirty="0" smtClean="0"/>
              <a:t>: By the </a:t>
            </a:r>
            <a:r>
              <a:rPr lang="en-US" sz="1300" dirty="0"/>
              <a:t>conclusion of this training, participants </a:t>
            </a:r>
            <a:r>
              <a:rPr lang="en-US" sz="1300" dirty="0" smtClean="0"/>
              <a:t>will:</a:t>
            </a:r>
          </a:p>
          <a:p>
            <a:pPr fontAlgn="base"/>
            <a:r>
              <a:rPr lang="en-US" sz="1300" dirty="0" smtClean="0"/>
              <a:t>-Identify common symptoms and reactions to childhood trauma </a:t>
            </a:r>
          </a:p>
          <a:p>
            <a:pPr fontAlgn="base"/>
            <a:r>
              <a:rPr lang="en-US" sz="1300" dirty="0" smtClean="0"/>
              <a:t>-Identify at least 2 ways to describe the rationale for trauma treatment to children and families</a:t>
            </a:r>
          </a:p>
          <a:p>
            <a:pPr fontAlgn="base"/>
            <a:r>
              <a:rPr lang="en-US" sz="1300" dirty="0" smtClean="0"/>
              <a:t>-Identify at least 3 skills in each of the following areas: feelings expression, relaxation skills, affective regulation, and cognitive coping.</a:t>
            </a:r>
          </a:p>
        </p:txBody>
      </p:sp>
      <p:sp>
        <p:nvSpPr>
          <p:cNvPr id="15" name="object 15"/>
          <p:cNvSpPr txBox="1"/>
          <p:nvPr/>
        </p:nvSpPr>
        <p:spPr>
          <a:xfrm>
            <a:off x="3149773" y="1123113"/>
            <a:ext cx="4238637" cy="2385268"/>
          </a:xfrm>
          <a:prstGeom prst="rect">
            <a:avLst/>
          </a:prstGeom>
        </p:spPr>
        <p:txBody>
          <a:bodyPr vert="horz" wrap="square" lIns="0" tIns="0" rIns="0" bIns="0" rtlCol="0" anchor="ctr">
            <a:spAutoFit/>
          </a:bodyPr>
          <a:lstStyle/>
          <a:p>
            <a:pPr marL="12700" marR="5080" indent="294005" algn="ctr">
              <a:lnSpc>
                <a:spcPct val="100000"/>
              </a:lnSpc>
            </a:pPr>
            <a:endParaRPr lang="en-US" sz="2000" b="1" spc="-15" dirty="0" smtClean="0">
              <a:solidFill>
                <a:srgbClr val="FFFFFF"/>
              </a:solidFill>
              <a:latin typeface="Calibri"/>
              <a:cs typeface="Calibri"/>
            </a:endParaRPr>
          </a:p>
          <a:p>
            <a:pPr marL="12700" marR="5080" indent="294005" algn="ctr">
              <a:lnSpc>
                <a:spcPct val="100000"/>
              </a:lnSpc>
            </a:pPr>
            <a:r>
              <a:rPr lang="en-US" sz="2000" b="1" spc="-15" dirty="0" smtClean="0">
                <a:solidFill>
                  <a:srgbClr val="FFFFFF"/>
                </a:solidFill>
                <a:latin typeface="Calibri"/>
                <a:cs typeface="Calibri"/>
              </a:rPr>
              <a:t/>
            </a:r>
            <a:br>
              <a:rPr lang="en-US" sz="2000" b="1" spc="-15" dirty="0" smtClean="0">
                <a:solidFill>
                  <a:srgbClr val="FFFFFF"/>
                </a:solidFill>
                <a:latin typeface="Calibri"/>
                <a:cs typeface="Calibri"/>
              </a:rPr>
            </a:br>
            <a:r>
              <a:rPr lang="en-US" sz="2000" b="1" spc="-15" dirty="0" smtClean="0">
                <a:solidFill>
                  <a:srgbClr val="FFFFFF"/>
                </a:solidFill>
                <a:latin typeface="Calibri"/>
                <a:cs typeface="Calibri"/>
              </a:rPr>
              <a:t>Trauma Informed Interventions in Case Management and Peer Support</a:t>
            </a:r>
          </a:p>
          <a:p>
            <a:pPr marL="12700" marR="5080" indent="294005" algn="ctr">
              <a:lnSpc>
                <a:spcPct val="100000"/>
              </a:lnSpc>
            </a:pPr>
            <a:r>
              <a:rPr lang="en-US" sz="2000" b="1" spc="-15" dirty="0" smtClean="0">
                <a:solidFill>
                  <a:srgbClr val="FFFFFF"/>
                </a:solidFill>
                <a:latin typeface="Calibri"/>
                <a:cs typeface="Calibri"/>
              </a:rPr>
              <a:t>9:00 am – 5:00 pm</a:t>
            </a:r>
          </a:p>
          <a:p>
            <a:pPr marL="12700" marR="5080" indent="294005" algn="ctr">
              <a:lnSpc>
                <a:spcPct val="100000"/>
              </a:lnSpc>
            </a:pPr>
            <a:r>
              <a:rPr lang="en-US" sz="2000" b="1" spc="-15" dirty="0" smtClean="0">
                <a:solidFill>
                  <a:srgbClr val="FFFFFF"/>
                </a:solidFill>
                <a:latin typeface="Calibri"/>
                <a:cs typeface="Calibri"/>
              </a:rPr>
              <a:t>Community Room</a:t>
            </a:r>
          </a:p>
          <a:p>
            <a:pPr marL="12700" marR="5080" indent="294005" algn="ctr">
              <a:lnSpc>
                <a:spcPct val="100000"/>
              </a:lnSpc>
            </a:pPr>
            <a:endParaRPr lang="en-US" sz="2000" b="1" spc="-15" dirty="0" smtClean="0">
              <a:solidFill>
                <a:srgbClr val="FFFFFF"/>
              </a:solidFill>
              <a:latin typeface="Calibri"/>
              <a:cs typeface="Calibri"/>
            </a:endParaRPr>
          </a:p>
          <a:p>
            <a:pPr marL="12700" marR="5080" indent="294005" algn="ctr">
              <a:lnSpc>
                <a:spcPct val="100000"/>
              </a:lnSpc>
            </a:pPr>
            <a:endParaRPr sz="1500" dirty="0">
              <a:latin typeface="Calibri"/>
              <a:cs typeface="Calibri"/>
            </a:endParaRPr>
          </a:p>
        </p:txBody>
      </p:sp>
      <p:sp>
        <p:nvSpPr>
          <p:cNvPr id="16" name="object 16"/>
          <p:cNvSpPr/>
          <p:nvPr/>
        </p:nvSpPr>
        <p:spPr>
          <a:xfrm>
            <a:off x="274078" y="311277"/>
            <a:ext cx="5098669" cy="957579"/>
          </a:xfrm>
          <a:prstGeom prst="rect">
            <a:avLst/>
          </a:prstGeom>
          <a:blipFill>
            <a:blip r:embed="rId6" cstate="print"/>
            <a:stretch>
              <a:fillRect/>
            </a:stretch>
          </a:blipFill>
        </p:spPr>
        <p:txBody>
          <a:bodyPr wrap="square" lIns="0" tIns="0" rIns="0" bIns="0" rtlCol="0"/>
          <a:lstStyle/>
          <a:p>
            <a:endParaRPr dirty="0"/>
          </a:p>
        </p:txBody>
      </p:sp>
      <p:sp>
        <p:nvSpPr>
          <p:cNvPr id="17" name="object 17"/>
          <p:cNvSpPr/>
          <p:nvPr/>
        </p:nvSpPr>
        <p:spPr>
          <a:xfrm>
            <a:off x="274104" y="311277"/>
            <a:ext cx="5099050" cy="957580"/>
          </a:xfrm>
          <a:custGeom>
            <a:avLst/>
            <a:gdLst/>
            <a:ahLst/>
            <a:cxnLst/>
            <a:rect l="l" t="t" r="r" b="b"/>
            <a:pathLst>
              <a:path w="5099050" h="957580">
                <a:moveTo>
                  <a:pt x="0" y="957579"/>
                </a:moveTo>
                <a:lnTo>
                  <a:pt x="5098669" y="957579"/>
                </a:lnTo>
                <a:lnTo>
                  <a:pt x="5098669" y="0"/>
                </a:lnTo>
                <a:lnTo>
                  <a:pt x="0" y="0"/>
                </a:lnTo>
                <a:lnTo>
                  <a:pt x="0" y="957579"/>
                </a:lnTo>
                <a:close/>
              </a:path>
            </a:pathLst>
          </a:custGeom>
          <a:ln w="25400">
            <a:solidFill>
              <a:srgbClr val="9283A6"/>
            </a:solidFill>
          </a:ln>
        </p:spPr>
        <p:txBody>
          <a:bodyPr wrap="square" lIns="0" tIns="0" rIns="0" bIns="0" rtlCol="0"/>
          <a:lstStyle/>
          <a:p>
            <a:endParaRPr dirty="0"/>
          </a:p>
        </p:txBody>
      </p:sp>
      <p:sp>
        <p:nvSpPr>
          <p:cNvPr id="19" name="object 19"/>
          <p:cNvSpPr txBox="1"/>
          <p:nvPr/>
        </p:nvSpPr>
        <p:spPr>
          <a:xfrm>
            <a:off x="3087692" y="6820459"/>
            <a:ext cx="1836675" cy="1846659"/>
          </a:xfrm>
          <a:prstGeom prst="rect">
            <a:avLst/>
          </a:prstGeom>
        </p:spPr>
        <p:txBody>
          <a:bodyPr vert="horz" wrap="square" lIns="0" tIns="0" rIns="0" bIns="0" rtlCol="0">
            <a:spAutoFit/>
          </a:bodyPr>
          <a:lstStyle/>
          <a:p>
            <a:endParaRPr lang="en-US" sz="1200" dirty="0"/>
          </a:p>
          <a:p>
            <a:r>
              <a:rPr lang="en-US" sz="1200" b="1" dirty="0" smtClean="0">
                <a:solidFill>
                  <a:srgbClr val="7030A0"/>
                </a:solidFill>
              </a:rPr>
              <a:t>CONTINUING </a:t>
            </a:r>
            <a:r>
              <a:rPr lang="en-US" sz="1200" b="1" dirty="0">
                <a:solidFill>
                  <a:srgbClr val="7030A0"/>
                </a:solidFill>
              </a:rPr>
              <a:t>EDUCATION </a:t>
            </a:r>
            <a:endParaRPr lang="en-US" sz="1200" b="1" dirty="0" smtClean="0">
              <a:solidFill>
                <a:srgbClr val="7030A0"/>
              </a:solidFill>
            </a:endParaRPr>
          </a:p>
          <a:p>
            <a:endParaRPr lang="en-US" sz="1200" dirty="0" smtClean="0">
              <a:solidFill>
                <a:srgbClr val="7030A0"/>
              </a:solidFill>
            </a:endParaRPr>
          </a:p>
          <a:p>
            <a:r>
              <a:rPr lang="en-US" sz="1200" dirty="0" smtClean="0">
                <a:solidFill>
                  <a:srgbClr val="7030A0"/>
                </a:solidFill>
              </a:rPr>
              <a:t>This </a:t>
            </a:r>
            <a:r>
              <a:rPr lang="en-US" sz="1200" dirty="0">
                <a:solidFill>
                  <a:srgbClr val="7030A0"/>
                </a:solidFill>
              </a:rPr>
              <a:t>course is approved for </a:t>
            </a:r>
            <a:r>
              <a:rPr lang="en-US" sz="1200" b="1" dirty="0" smtClean="0">
                <a:solidFill>
                  <a:srgbClr val="7030A0"/>
                </a:solidFill>
              </a:rPr>
              <a:t>6.5 </a:t>
            </a:r>
            <a:r>
              <a:rPr lang="en-US" sz="1200" dirty="0">
                <a:solidFill>
                  <a:srgbClr val="7030A0"/>
                </a:solidFill>
              </a:rPr>
              <a:t>hours of continuing education units for LMFTs, LCSWs, LPCCs and/or LEPs as required by the California B.B.S. under CEPA Provider #129412</a:t>
            </a:r>
            <a:endParaRPr sz="1200" dirty="0">
              <a:solidFill>
                <a:srgbClr val="7030A0"/>
              </a:solidFill>
              <a:latin typeface="Bell MT"/>
              <a:cs typeface="Bell MT"/>
            </a:endParaRPr>
          </a:p>
        </p:txBody>
      </p:sp>
      <p:sp>
        <p:nvSpPr>
          <p:cNvPr id="20" name="object 20"/>
          <p:cNvSpPr txBox="1"/>
          <p:nvPr/>
        </p:nvSpPr>
        <p:spPr>
          <a:xfrm>
            <a:off x="5835998" y="6764478"/>
            <a:ext cx="1383665" cy="184666"/>
          </a:xfrm>
          <a:prstGeom prst="rect">
            <a:avLst/>
          </a:prstGeom>
        </p:spPr>
        <p:txBody>
          <a:bodyPr vert="horz" wrap="square" lIns="0" tIns="0" rIns="0" bIns="0" rtlCol="0">
            <a:spAutoFit/>
          </a:bodyPr>
          <a:lstStyle/>
          <a:p>
            <a:pPr marL="12700">
              <a:lnSpc>
                <a:spcPct val="100000"/>
              </a:lnSpc>
            </a:pPr>
            <a:r>
              <a:rPr sz="1200" b="1" dirty="0">
                <a:solidFill>
                  <a:srgbClr val="382350"/>
                </a:solidFill>
                <a:latin typeface="Calibri"/>
                <a:cs typeface="Calibri"/>
              </a:rPr>
              <a:t>Co</a:t>
            </a:r>
            <a:r>
              <a:rPr sz="1200" b="1" spc="-5" dirty="0">
                <a:solidFill>
                  <a:srgbClr val="382350"/>
                </a:solidFill>
                <a:latin typeface="Calibri"/>
                <a:cs typeface="Calibri"/>
              </a:rPr>
              <a:t>mm</a:t>
            </a:r>
            <a:r>
              <a:rPr sz="1200" b="1" dirty="0">
                <a:solidFill>
                  <a:srgbClr val="382350"/>
                </a:solidFill>
                <a:latin typeface="Calibri"/>
                <a:cs typeface="Calibri"/>
              </a:rPr>
              <a:t>unity So</a:t>
            </a:r>
            <a:r>
              <a:rPr sz="1200" b="1" spc="-10" dirty="0">
                <a:solidFill>
                  <a:srgbClr val="382350"/>
                </a:solidFill>
                <a:latin typeface="Calibri"/>
                <a:cs typeface="Calibri"/>
              </a:rPr>
              <a:t>l</a:t>
            </a:r>
            <a:r>
              <a:rPr sz="1200" b="1" dirty="0">
                <a:solidFill>
                  <a:srgbClr val="382350"/>
                </a:solidFill>
                <a:latin typeface="Calibri"/>
                <a:cs typeface="Calibri"/>
              </a:rPr>
              <a:t>u</a:t>
            </a:r>
            <a:r>
              <a:rPr sz="1200" b="1" spc="-10" dirty="0">
                <a:solidFill>
                  <a:srgbClr val="382350"/>
                </a:solidFill>
                <a:latin typeface="Calibri"/>
                <a:cs typeface="Calibri"/>
              </a:rPr>
              <a:t>tio</a:t>
            </a:r>
            <a:r>
              <a:rPr sz="1200" b="1" dirty="0">
                <a:solidFill>
                  <a:srgbClr val="382350"/>
                </a:solidFill>
                <a:latin typeface="Calibri"/>
                <a:cs typeface="Calibri"/>
              </a:rPr>
              <a:t>ns</a:t>
            </a:r>
            <a:endParaRPr sz="1200" dirty="0">
              <a:latin typeface="Calibri"/>
              <a:cs typeface="Calibri"/>
            </a:endParaRPr>
          </a:p>
        </p:txBody>
      </p:sp>
      <p:sp>
        <p:nvSpPr>
          <p:cNvPr id="24" name="object 24"/>
          <p:cNvSpPr txBox="1"/>
          <p:nvPr/>
        </p:nvSpPr>
        <p:spPr>
          <a:xfrm>
            <a:off x="229733" y="6663304"/>
            <a:ext cx="2707005" cy="3308598"/>
          </a:xfrm>
          <a:prstGeom prst="rect">
            <a:avLst/>
          </a:prstGeom>
        </p:spPr>
        <p:txBody>
          <a:bodyPr vert="horz" wrap="square" lIns="0" tIns="0" rIns="0" bIns="0" rtlCol="0">
            <a:spAutoFit/>
          </a:bodyPr>
          <a:lstStyle/>
          <a:p>
            <a:r>
              <a:rPr lang="en-US" sz="1200" b="1" spc="25" dirty="0" smtClean="0">
                <a:latin typeface="PMingLiU"/>
              </a:rPr>
              <a:t>About the Trainer: </a:t>
            </a:r>
          </a:p>
          <a:p>
            <a:endParaRPr lang="en-US" sz="1200" b="1" spc="25" dirty="0" smtClean="0">
              <a:latin typeface="PMingLiU"/>
            </a:endParaRPr>
          </a:p>
          <a:p>
            <a:r>
              <a:rPr lang="en-US" sz="1200" b="1" dirty="0"/>
              <a:t>Lisa Colliss </a:t>
            </a:r>
            <a:r>
              <a:rPr lang="en-US" sz="1200" dirty="0"/>
              <a:t>is a Licensed Clinical Social Worker and the Clinical Supervision &amp; Training Manager at Community Solutions. Lisa has clinical and training experience in a variety of evidence-based practices and trauma-informed care, including TF-CBT, Seeking Safety, Mindfulness, and the use of movement and yoga in trauma work.   She has served as a clinician in large community-based organizations, an inpatient psychiatric hospital and in private practice with experience providing individual and group therapy to clients of all ages.</a:t>
            </a:r>
          </a:p>
          <a:p>
            <a:endParaRPr lang="en-US" sz="1200" b="1" dirty="0" smtClean="0"/>
          </a:p>
          <a:p>
            <a:endParaRPr sz="1100" dirty="0">
              <a:latin typeface="PMingLiU"/>
              <a:cs typeface="PMingLiU"/>
            </a:endParaRPr>
          </a:p>
        </p:txBody>
      </p:sp>
      <p:sp>
        <p:nvSpPr>
          <p:cNvPr id="25" name="object 25"/>
          <p:cNvSpPr txBox="1"/>
          <p:nvPr/>
        </p:nvSpPr>
        <p:spPr>
          <a:xfrm>
            <a:off x="5201246" y="8763810"/>
            <a:ext cx="2071472" cy="923330"/>
          </a:xfrm>
          <a:prstGeom prst="rect">
            <a:avLst/>
          </a:prstGeom>
        </p:spPr>
        <p:txBody>
          <a:bodyPr vert="horz" wrap="square" lIns="0" tIns="0" rIns="0" bIns="0" rtlCol="0">
            <a:spAutoFit/>
          </a:bodyPr>
          <a:lstStyle/>
          <a:p>
            <a:r>
              <a:rPr lang="en-US" sz="1200" dirty="0" smtClean="0"/>
              <a:t>Please </a:t>
            </a:r>
            <a:r>
              <a:rPr lang="en-US" sz="1200" dirty="0"/>
              <a:t>contact our Training Division if you need accommodations to ensure a comfortable learning </a:t>
            </a:r>
            <a:r>
              <a:rPr lang="en-US" sz="1200" dirty="0" smtClean="0"/>
              <a:t>experience to 408-846-4791</a:t>
            </a:r>
            <a:endParaRPr sz="1200" dirty="0">
              <a:latin typeface="PMingLiU"/>
              <a:cs typeface="PMingLiU"/>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TotalTime>
  <Words>155</Words>
  <Application>Microsoft Office PowerPoint</Application>
  <PresentationFormat>Custom</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Bell MT</vt:lpstr>
      <vt:lpstr>Calibri</vt:lpstr>
      <vt:lpstr>Palatino Linotype</vt:lpstr>
      <vt:lpstr>PMingLiU</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Elliott</dc:creator>
  <cp:lastModifiedBy>Yari Bonilla</cp:lastModifiedBy>
  <cp:revision>64</cp:revision>
  <cp:lastPrinted>2018-03-20T20:40:35Z</cp:lastPrinted>
  <dcterms:created xsi:type="dcterms:W3CDTF">2016-11-30T14:33:37Z</dcterms:created>
  <dcterms:modified xsi:type="dcterms:W3CDTF">2019-02-05T19:00:45Z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2014-12-05T00:00:00Z</vt:filetime>
  </property>
  <property fmtid="{D5CDD505-2E9C-101B-9397-08002B2CF9AE}" pid="3" name="LastSaved">
    <vt:filetime>2016-11-30T00:00:00Z</vt:filetime>
  </property>
</Properties>
</file>